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handoutMasterIdLst>
    <p:handoutMasterId r:id="rId16"/>
  </p:handoutMasterIdLst>
  <p:sldIdLst>
    <p:sldId id="272" r:id="rId2"/>
    <p:sldId id="307" r:id="rId3"/>
    <p:sldId id="273" r:id="rId4"/>
    <p:sldId id="323" r:id="rId5"/>
    <p:sldId id="326" r:id="rId6"/>
    <p:sldId id="310" r:id="rId7"/>
    <p:sldId id="311" r:id="rId8"/>
    <p:sldId id="312" r:id="rId9"/>
    <p:sldId id="322" r:id="rId10"/>
    <p:sldId id="321" r:id="rId11"/>
    <p:sldId id="317" r:id="rId12"/>
    <p:sldId id="318" r:id="rId13"/>
    <p:sldId id="303" r:id="rId14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CC6ADD7-98E4-7E5B-10FC-313F7E9A3ED4}" name="Vladimíra Brožová" initials="VB" userId="0667d90632e3860d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brovolská Veronika" initials="DV" lastIdx="3" clrIdx="0">
    <p:extLst>
      <p:ext uri="{19B8F6BF-5375-455C-9EA6-DF929625EA0E}">
        <p15:presenceInfo xmlns:p15="http://schemas.microsoft.com/office/powerpoint/2012/main" userId="S-1-5-21-229209308-2529271115-3655230979-41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754896-A438-4296-AA1C-1EEC2B357F70}" v="93" dt="2022-11-14T12:50:41.959"/>
  </p1510:revLst>
</p1510:revInfo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8" autoAdjust="0"/>
    <p:restoredTop sz="83871" autoAdjust="0"/>
  </p:normalViewPr>
  <p:slideViewPr>
    <p:cSldViewPr snapToGrid="0">
      <p:cViewPr varScale="1">
        <p:scale>
          <a:sx n="96" d="100"/>
          <a:sy n="96" d="100"/>
        </p:scale>
        <p:origin x="10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02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5D51B-5C68-48DD-85C7-F8CFB7459116}" type="datetime1">
              <a:rPr lang="cs-CZ" smtClean="0"/>
              <a:t>14.02.2023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AAD57-2836-4759-BC8C-6C1C7D6F0AA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6670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6954572-A6DF-4744-88DD-FC3B7EDA3223}" type="datetime1">
              <a:rPr lang="cs-CZ" noProof="0" smtClean="0"/>
              <a:t>14.02.2023</a:t>
            </a:fld>
            <a:endParaRPr lang="cs-CZ" noProof="0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/>
              <a:t>Kliknutím můžete upravit styl předlohy textů.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1461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Na základě Postupů projektu MAP III OP VVV -  Metodiky tvorby místních akčních plánů v oblasti vzdělávání, je nutné aktualizovat a schválit veškeré dokumenty viz. program ŘV: schvalování dokumentace MAP III ORP Otrokovice.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noProof="0" smtClean="0"/>
              <a:t>3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005361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V rámci aktivit projektu budeme realizovat setkání na určité, spolu pořadatelskou školou zvolené, téma na jednotlivých školách ORP Otrokovice. Pozvání budete nejen vy, ale všichni pedagogové. Pokud bude vybrané téma korespondovat s náplní některé PS, bude se setkání brát jako realizace PS. V takovém případě se předem dohodneme na zpracování drobného výstupu </a:t>
            </a:r>
            <a:r>
              <a:rPr lang="cs-CZ" dirty="0">
                <a:latin typeface="+mj-lt"/>
              </a:rPr>
              <a:t>(např. zápis s doporučením dalšího využití dobré praxe v </a:t>
            </a:r>
            <a:r>
              <a:rPr lang="cs-CZ" dirty="0" err="1">
                <a:latin typeface="+mj-lt"/>
              </a:rPr>
              <a:t>MAPu</a:t>
            </a:r>
            <a:r>
              <a:rPr lang="cs-CZ" dirty="0">
                <a:latin typeface="+mj-lt"/>
              </a:rPr>
              <a:t> IV;)</a:t>
            </a:r>
          </a:p>
          <a:p>
            <a:endParaRPr lang="cs-CZ" dirty="0"/>
          </a:p>
          <a:p>
            <a:r>
              <a:rPr lang="cs-CZ" dirty="0"/>
              <a:t>Říct, že poslední setkání bude opět společné.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noProof="0" smtClean="0"/>
              <a:t>9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6957427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noProof="0" smtClean="0"/>
              <a:t>10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757613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Obdélník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cxnSp>
          <p:nvCxnSpPr>
            <p:cNvPr id="7" name="Přímá spojnice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Přímá spojnice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cs-CZ" noProof="0"/>
              <a:t>Kliknutím můžete upravit styl předlohy.</a:t>
            </a:r>
            <a:endParaRPr kumimoji="0" lang="cs-CZ" noProof="0" dirty="0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449FCF-A4CF-4B19-A57B-1DF296D8471F}" type="datetime1">
              <a:rPr lang="cs-CZ" noProof="0" smtClean="0"/>
              <a:t>14.02.2023</a:t>
            </a:fld>
            <a:endParaRPr lang="cs-CZ" noProof="0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1249FD-767E-4BB5-A7EB-2ACB069BD758}" type="datetime1">
              <a:rPr lang="cs-CZ" noProof="0" smtClean="0"/>
              <a:t>14.02.2023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3A2219-AEE0-46C8-8BDC-D79EF86D2978}" type="datetime1">
              <a:rPr lang="cs-CZ" noProof="0" smtClean="0"/>
              <a:t>14.02.2023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B25DF4-6595-4FE8-A302-1A34E059F8B6}" type="datetime1">
              <a:rPr lang="cs-CZ" noProof="0" smtClean="0"/>
              <a:t>14.02.2023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A96FED-491C-4B95-B54C-B9E02C15436B}" type="datetime1">
              <a:rPr lang="cs-CZ" noProof="0" smtClean="0"/>
              <a:t>14.02.2023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67D067-3FDD-4F37-B996-13345DDC619F}" type="datetime1">
              <a:rPr lang="cs-CZ" noProof="0" smtClean="0"/>
              <a:t>14.02.2023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DC9654-98FC-4E04-B730-31C9A4382D4A}" type="datetime1">
              <a:rPr lang="cs-CZ" noProof="0" smtClean="0"/>
              <a:t>14.02.2023</a:t>
            </a:fld>
            <a:endParaRPr lang="cs-CZ" noProof="0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480630-3D0B-4451-9A78-833047F86168}" type="datetime1">
              <a:rPr lang="cs-CZ" noProof="0" smtClean="0"/>
              <a:t>14.02.2023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9DBE03-E961-4BC3-8C7E-0BE76D46F765}" type="datetime1">
              <a:rPr lang="cs-CZ" noProof="0" smtClean="0"/>
              <a:t>14.02.2023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BDEBAC-8C05-4708-B7A9-A2593B7C16E9}" type="datetime1">
              <a:rPr lang="cs-CZ" noProof="0" smtClean="0"/>
              <a:t>14.02.2023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jedním odříznutým a jedním zaobleným rohem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 dirty="0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cs-CZ" noProof="0"/>
              <a:t>Kliknutím na ikonu přidáte obrázek.</a:t>
            </a:r>
            <a:endParaRPr kumimoji="0"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18F344-0803-4CB8-B7CD-DB68295A6141}" type="datetime1">
              <a:rPr lang="cs-CZ" noProof="0" smtClean="0"/>
              <a:t>14.02.2023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cs-CZ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cs-CZ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Skupina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Obdélník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grpSp>
          <p:nvGrpSpPr>
            <p:cNvPr id="27" name="Skupina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Volný tvar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cs-CZ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Volný tvar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cs-CZ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Skupina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Volný tvar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cs-CZ" sz="1800" noProof="0" dirty="0"/>
                </a:p>
              </p:txBody>
            </p:sp>
            <p:sp>
              <p:nvSpPr>
                <p:cNvPr id="33" name="Volný tvar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cs-CZ" sz="1800" noProof="0" dirty="0"/>
                </a:p>
              </p:txBody>
            </p:sp>
          </p:grpSp>
        </p:grpSp>
      </p:grp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cs-CZ" noProof="0" dirty="0"/>
              <a:t>Kliknutím můžete upravit styl předlohy nadpisů.</a:t>
            </a:r>
            <a:endParaRPr kumimoji="0" lang="cs-CZ" noProof="0" dirty="0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cs-CZ" noProof="0" dirty="0"/>
              <a:t>Kliknutím můžete upravit styl předlohy textů.</a:t>
            </a:r>
          </a:p>
          <a:p>
            <a:pPr lvl="1" rtl="0" eaLnBrk="1" latinLnBrk="0" hangingPunct="1"/>
            <a:r>
              <a:rPr lang="cs-CZ" noProof="0" dirty="0"/>
              <a:t>Druhá úroveň</a:t>
            </a:r>
          </a:p>
          <a:p>
            <a:pPr lvl="2" rtl="0" eaLnBrk="1" latinLnBrk="0" hangingPunct="1"/>
            <a:r>
              <a:rPr lang="cs-CZ" noProof="0" dirty="0"/>
              <a:t>Třetí úroveň</a:t>
            </a:r>
          </a:p>
          <a:p>
            <a:pPr lvl="3" rtl="0" eaLnBrk="1" latinLnBrk="0" hangingPunct="1"/>
            <a:r>
              <a:rPr lang="cs-CZ" noProof="0" dirty="0"/>
              <a:t>Čtvrtá úroveň</a:t>
            </a:r>
          </a:p>
          <a:p>
            <a:pPr lvl="4" rtl="0" eaLnBrk="1" latinLnBrk="0" hangingPunct="1"/>
            <a:r>
              <a:rPr lang="cs-CZ" noProof="0" dirty="0"/>
              <a:t>Pátá úroveň</a:t>
            </a:r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F3102197-132B-4776-A362-180FE6F93860}" type="datetime1">
              <a:rPr lang="cs-CZ" noProof="0" smtClean="0"/>
              <a:t>14.02.2023</a:t>
            </a:fld>
            <a:endParaRPr lang="cs-CZ" noProof="0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401CF334-2D5C-4859-84A6-CA7E6E43FAEB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197065" y="1399736"/>
            <a:ext cx="10468864" cy="1828800"/>
          </a:xfrm>
        </p:spPr>
        <p:txBody>
          <a:bodyPr rtlCol="0">
            <a:normAutofit/>
          </a:bodyPr>
          <a:lstStyle/>
          <a:p>
            <a:r>
              <a:rPr lang="cs-CZ" sz="4000" dirty="0"/>
              <a:t>POZVÁNKA </a:t>
            </a:r>
            <a:br>
              <a:rPr lang="cs-CZ" sz="4000" dirty="0"/>
            </a:br>
            <a:r>
              <a:rPr lang="cs-CZ" sz="2800" dirty="0"/>
              <a:t>NA SPOLEČNÉ SETKÁNÍ PRACOVNÍCH SKUPIN </a:t>
            </a:r>
            <a:br>
              <a:rPr lang="cs-CZ" sz="2800" dirty="0"/>
            </a:br>
            <a:r>
              <a:rPr lang="cs-CZ" sz="2800" dirty="0"/>
              <a:t>PROJEKTU MAP  III ORP OTROKOVICE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707136" y="3629465"/>
            <a:ext cx="10472928" cy="1752600"/>
          </a:xfrm>
        </p:spPr>
        <p:txBody>
          <a:bodyPr rtlCol="0">
            <a:norm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endParaRPr lang="cs-CZ" altLang="cs-CZ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l">
              <a:spcBef>
                <a:spcPct val="0"/>
              </a:spcBef>
              <a:buClrTx/>
              <a:buSzTx/>
            </a:pPr>
            <a:r>
              <a:rPr lang="cs-CZ" altLang="cs-CZ" dirty="0">
                <a:latin typeface="Arial" panose="020B0604020202020204" pitchFamily="34" charset="0"/>
              </a:rPr>
              <a:t>Kdy: 16. </a:t>
            </a:r>
            <a:r>
              <a:rPr lang="cs-CZ" altLang="cs-CZ">
                <a:latin typeface="Arial" panose="020B0604020202020204" pitchFamily="34" charset="0"/>
              </a:rPr>
              <a:t>1</a:t>
            </a:r>
            <a:r>
              <a:rPr lang="cs-CZ" altLang="cs-CZ" dirty="0">
                <a:latin typeface="Arial" panose="020B0604020202020204" pitchFamily="34" charset="0"/>
              </a:rPr>
              <a:t>0</a:t>
            </a:r>
            <a:r>
              <a:rPr lang="cs-CZ" altLang="cs-CZ">
                <a:latin typeface="Arial" panose="020B0604020202020204" pitchFamily="34" charset="0"/>
              </a:rPr>
              <a:t>. </a:t>
            </a:r>
            <a:r>
              <a:rPr lang="cs-CZ" altLang="cs-CZ" dirty="0">
                <a:latin typeface="Arial" panose="020B0604020202020204" pitchFamily="34" charset="0"/>
              </a:rPr>
              <a:t>2023 od 14 -16 hod</a:t>
            </a:r>
          </a:p>
          <a:p>
            <a:pPr algn="l">
              <a:spcBef>
                <a:spcPct val="0"/>
              </a:spcBef>
              <a:buClrTx/>
              <a:buSzTx/>
            </a:pPr>
            <a:br>
              <a:rPr lang="cs-CZ" altLang="cs-CZ" dirty="0">
                <a:latin typeface="Arial" panose="020B0604020202020204" pitchFamily="34" charset="0"/>
              </a:rPr>
            </a:br>
            <a:r>
              <a:rPr lang="cs-CZ" altLang="cs-CZ" dirty="0">
                <a:latin typeface="Arial" panose="020B0604020202020204" pitchFamily="34" charset="0"/>
              </a:rPr>
              <a:t>Kde: Otrokovická BESEDA, bar I. patro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endParaRPr lang="cs-CZ" altLang="cs-CZ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Obrázek 3" descr="\\op.msmt.cz\DavWWWRoot\SiteCollectionDocuments\OPVVV\12_Publicita\Vizuální identita OP VVV - platná loga 2014-2020\02_Logolinky\a) logolink horizontální a vertikální čj barevný\EU OP VVV MSMT logo horizont CZ.jpg">
            <a:extLst>
              <a:ext uri="{FF2B5EF4-FFF2-40B4-BE49-F238E27FC236}">
                <a16:creationId xmlns:a16="http://schemas.microsoft.com/office/drawing/2014/main" id="{393AD3BB-7AE0-3908-9050-CE63B69FFD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9665" y="740164"/>
            <a:ext cx="4240787" cy="1088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ek 1">
            <a:extLst>
              <a:ext uri="{FF2B5EF4-FFF2-40B4-BE49-F238E27FC236}">
                <a16:creationId xmlns:a16="http://schemas.microsoft.com/office/drawing/2014/main" id="{4EBA9F90-EBF6-5240-4D3C-89DF9AA853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26" t="24580" r="30997" b="32980"/>
          <a:stretch>
            <a:fillRect/>
          </a:stretch>
        </p:blipFill>
        <p:spPr bwMode="auto">
          <a:xfrm>
            <a:off x="11292867" y="5398444"/>
            <a:ext cx="746125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>
            <a:extLst>
              <a:ext uri="{FF2B5EF4-FFF2-40B4-BE49-F238E27FC236}">
                <a16:creationId xmlns:a16="http://schemas.microsoft.com/office/drawing/2014/main" id="{9B38EEF7-CABC-2A1C-0DDC-6BF5571F71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8182" y="5463828"/>
            <a:ext cx="841882" cy="629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ECBE7D6C-60ED-F3CF-8247-D1B56703731D}"/>
              </a:ext>
            </a:extLst>
          </p:cNvPr>
          <p:cNvSpPr txBox="1"/>
          <p:nvPr/>
        </p:nvSpPr>
        <p:spPr>
          <a:xfrm>
            <a:off x="145915" y="6381479"/>
            <a:ext cx="7888288" cy="622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50" dirty="0">
                <a:latin typeface="+mn-lt"/>
                <a:cs typeface="+mn-cs"/>
              </a:rPr>
              <a:t>Projekt „MAP III ORP Otrokovice“, registrační číslo CZ.02.3.68/0.0/0.0/20_082/0023109 je spolufinancován Evropskou unií.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6AF3A3-FCB0-1243-9CE2-F40EBDFFE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>
                <a:solidFill>
                  <a:srgbClr val="0070C0"/>
                </a:solidFill>
              </a:rPr>
              <a:t>Náplň pracovních skupin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07D355-48C1-15E7-F347-0A68AF97E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06302"/>
            <a:ext cx="10972800" cy="4389120"/>
          </a:xfrm>
        </p:spPr>
        <p:txBody>
          <a:bodyPr>
            <a:normAutofit lnSpcReduction="10000"/>
          </a:bodyPr>
          <a:lstStyle/>
          <a:p>
            <a:r>
              <a:rPr lang="cs-CZ" dirty="0">
                <a:latin typeface="+mj-lt"/>
              </a:rPr>
              <a:t>Aktualizace dokumentace MAP:</a:t>
            </a:r>
          </a:p>
          <a:p>
            <a:pPr lvl="1"/>
            <a:r>
              <a:rPr lang="cs-CZ" dirty="0">
                <a:latin typeface="+mj-lt"/>
              </a:rPr>
              <a:t>Strategické části</a:t>
            </a:r>
          </a:p>
          <a:p>
            <a:pPr lvl="1"/>
            <a:r>
              <a:rPr lang="cs-CZ" dirty="0">
                <a:latin typeface="+mj-lt"/>
              </a:rPr>
              <a:t>Analytické části</a:t>
            </a:r>
          </a:p>
          <a:p>
            <a:pPr lvl="1"/>
            <a:r>
              <a:rPr lang="cs-CZ" dirty="0">
                <a:latin typeface="+mj-lt"/>
              </a:rPr>
              <a:t>Akčních plánů</a:t>
            </a:r>
          </a:p>
          <a:p>
            <a:pPr lvl="1"/>
            <a:endParaRPr lang="cs-CZ" dirty="0">
              <a:latin typeface="+mj-lt"/>
            </a:endParaRPr>
          </a:p>
          <a:p>
            <a:r>
              <a:rPr lang="cs-CZ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Výměna zkušeností a odborných znalostí, které vedou k rozvoji dané oblasti a k rozvoji potenciálu každého žáka.</a:t>
            </a:r>
          </a:p>
          <a:p>
            <a:r>
              <a:rPr lang="cs-CZ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Řešit, jak začlenit oblast digitální gramotnosti do výuky.</a:t>
            </a:r>
          </a:p>
          <a:p>
            <a:r>
              <a:rPr lang="cs-CZ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Spolupracovat s leadery/experty.</a:t>
            </a:r>
          </a:p>
          <a:p>
            <a:r>
              <a:rPr lang="cs-CZ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Přinášet návrhy na implementační aktivity do projektu MAP IV.</a:t>
            </a:r>
          </a:p>
        </p:txBody>
      </p:sp>
    </p:spTree>
    <p:extLst>
      <p:ext uri="{BB962C8B-B14F-4D97-AF65-F5344CB8AC3E}">
        <p14:creationId xmlns:p14="http://schemas.microsoft.com/office/powerpoint/2010/main" val="3000837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444316-E494-0360-4E88-B7DE46F7B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484" y="898029"/>
            <a:ext cx="10972800" cy="659353"/>
          </a:xfrm>
        </p:spPr>
        <p:txBody>
          <a:bodyPr>
            <a:normAutofit fontScale="90000"/>
          </a:bodyPr>
          <a:lstStyle/>
          <a:p>
            <a:r>
              <a:rPr lang="cs-CZ" sz="4500" dirty="0">
                <a:solidFill>
                  <a:srgbClr val="0070C0"/>
                </a:solidFill>
              </a:rPr>
              <a:t>Povinné výstupy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9600FA-8547-944A-4063-FCBFD14971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6967" y="1755003"/>
            <a:ext cx="5386917" cy="659352"/>
          </a:xfrm>
        </p:spPr>
        <p:txBody>
          <a:bodyPr/>
          <a:lstStyle/>
          <a:p>
            <a:r>
              <a:rPr lang="cs-CZ" sz="2400" b="0" i="0" u="none" strike="noStrike" baseline="0" dirty="0">
                <a:solidFill>
                  <a:srgbClr val="404040"/>
                </a:solidFill>
                <a:latin typeface="+mj-lt"/>
              </a:rPr>
              <a:t>Velké výstupy </a:t>
            </a:r>
          </a:p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5F133E7-9DE8-9457-040D-5D1FE7FC9C5A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07483" y="2150244"/>
            <a:ext cx="5386917" cy="3845720"/>
          </a:xfrm>
        </p:spPr>
        <p:txBody>
          <a:bodyPr>
            <a:normAutofit fontScale="92500" lnSpcReduction="20000"/>
          </a:bodyPr>
          <a:lstStyle/>
          <a:p>
            <a:r>
              <a:rPr lang="pl-PL" sz="1900" b="0" i="0" u="none" strike="noStrike" baseline="0" dirty="0">
                <a:solidFill>
                  <a:srgbClr val="404040"/>
                </a:solidFill>
                <a:latin typeface="+mj-lt"/>
              </a:rPr>
              <a:t>Strategický rámec do roku 2025+</a:t>
            </a:r>
          </a:p>
          <a:p>
            <a:r>
              <a:rPr lang="cs-CZ" sz="1900" b="0" i="0" u="none" strike="noStrike" baseline="0" dirty="0">
                <a:solidFill>
                  <a:srgbClr val="404040"/>
                </a:solidFill>
                <a:latin typeface="+mj-lt"/>
              </a:rPr>
              <a:t>Akční plány 2023, 2024 a 2025+</a:t>
            </a:r>
          </a:p>
          <a:p>
            <a:r>
              <a:rPr lang="cs-CZ" sz="1900" b="0" i="0" u="none" strike="noStrike" baseline="0" dirty="0">
                <a:solidFill>
                  <a:srgbClr val="404040"/>
                </a:solidFill>
                <a:latin typeface="+mj-lt"/>
              </a:rPr>
              <a:t>Závěrečná evaluační zpráva </a:t>
            </a:r>
          </a:p>
          <a:p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DD989E3-6D93-916C-54A4-65CBB69EE02C}"/>
              </a:ext>
            </a:extLst>
          </p:cNvPr>
          <p:cNvSpPr>
            <a:spLocks noGrp="1"/>
          </p:cNvSpPr>
          <p:nvPr>
            <p:ph type="body" sz="half" idx="3"/>
          </p:nvPr>
        </p:nvSpPr>
        <p:spPr>
          <a:xfrm>
            <a:off x="6096000" y="1755003"/>
            <a:ext cx="5389033" cy="654843"/>
          </a:xfrm>
        </p:spPr>
        <p:txBody>
          <a:bodyPr/>
          <a:lstStyle/>
          <a:p>
            <a:r>
              <a:rPr lang="cs-CZ" sz="2400" b="0" i="0" u="none" strike="noStrike" baseline="0" dirty="0">
                <a:solidFill>
                  <a:srgbClr val="404040"/>
                </a:solidFill>
                <a:latin typeface="+mj-lt"/>
              </a:rPr>
              <a:t>Dílčí výstupy </a:t>
            </a:r>
          </a:p>
          <a:p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3C140D8-CBEB-F46E-3651-99E2ECAA34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44683" y="2100180"/>
            <a:ext cx="5389033" cy="4589755"/>
          </a:xfrm>
        </p:spPr>
        <p:txBody>
          <a:bodyPr>
            <a:normAutofit fontScale="92500" lnSpcReduction="20000"/>
          </a:bodyPr>
          <a:lstStyle/>
          <a:p>
            <a:r>
              <a:rPr lang="cs-CZ" sz="1900" b="0" i="0" u="none" strike="noStrike" baseline="0" dirty="0">
                <a:solidFill>
                  <a:srgbClr val="404040"/>
                </a:solidFill>
                <a:latin typeface="+mj-lt"/>
              </a:rPr>
              <a:t>Aktualizované složení ŘV MAP </a:t>
            </a:r>
          </a:p>
          <a:p>
            <a:r>
              <a:rPr lang="cs-CZ" sz="1900" b="0" i="0" u="none" strike="noStrike" baseline="0" dirty="0">
                <a:solidFill>
                  <a:srgbClr val="404040"/>
                </a:solidFill>
                <a:latin typeface="+mj-lt"/>
              </a:rPr>
              <a:t>Aktualizovaný Status a Jednací řád ŘV MP </a:t>
            </a:r>
          </a:p>
          <a:p>
            <a:r>
              <a:rPr lang="cs-CZ" sz="1900" b="0" i="0" u="none" strike="noStrike" baseline="0" dirty="0">
                <a:solidFill>
                  <a:srgbClr val="404040"/>
                </a:solidFill>
                <a:latin typeface="+mj-lt"/>
              </a:rPr>
              <a:t>Aktualizovaný seznam PS a jejich členů </a:t>
            </a:r>
          </a:p>
          <a:p>
            <a:r>
              <a:rPr lang="cs-CZ" sz="1900" b="0" i="0" u="none" strike="noStrike" baseline="0" dirty="0">
                <a:solidFill>
                  <a:srgbClr val="404040"/>
                </a:solidFill>
                <a:latin typeface="+mj-lt"/>
              </a:rPr>
              <a:t>Aktualizovaná organizační struktura schválená ŘV </a:t>
            </a:r>
          </a:p>
          <a:p>
            <a:r>
              <a:rPr lang="cs-CZ" sz="1900" b="0" i="0" u="none" strike="noStrike" baseline="0" dirty="0">
                <a:solidFill>
                  <a:srgbClr val="404040"/>
                </a:solidFill>
                <a:latin typeface="+mj-lt"/>
              </a:rPr>
              <a:t>Aktualizovaná identifikace dotčené veřejnosti </a:t>
            </a:r>
          </a:p>
          <a:p>
            <a:r>
              <a:rPr lang="cs-CZ" sz="1900" b="0" i="0" u="none" strike="noStrike" baseline="0" dirty="0">
                <a:solidFill>
                  <a:srgbClr val="404040"/>
                </a:solidFill>
                <a:latin typeface="+mj-lt"/>
              </a:rPr>
              <a:t>Aktualizovaný komunikační plán </a:t>
            </a:r>
          </a:p>
          <a:p>
            <a:pPr marL="0" indent="0">
              <a:buNone/>
            </a:pPr>
            <a:endParaRPr lang="cs-CZ" sz="1900" b="0" i="0" u="none" strike="noStrike" baseline="0" dirty="0">
              <a:solidFill>
                <a:srgbClr val="404040"/>
              </a:solidFill>
              <a:latin typeface="+mj-lt"/>
            </a:endParaRPr>
          </a:p>
          <a:p>
            <a:r>
              <a:rPr lang="cs-CZ" sz="1900" b="0" i="0" u="none" strike="noStrike" baseline="0" dirty="0">
                <a:solidFill>
                  <a:srgbClr val="404040"/>
                </a:solidFill>
                <a:latin typeface="+mj-lt"/>
              </a:rPr>
              <a:t>Seznam místních lídrů </a:t>
            </a:r>
          </a:p>
          <a:p>
            <a:r>
              <a:rPr lang="cs-CZ" sz="1900" b="0" i="0" u="none" strike="noStrike" baseline="0" dirty="0">
                <a:solidFill>
                  <a:srgbClr val="404040"/>
                </a:solidFill>
                <a:latin typeface="+mj-lt"/>
              </a:rPr>
              <a:t>Návrhy aktivit spolupráce nastavující rovné příležitosti a podmínky ke vzdělávání </a:t>
            </a:r>
          </a:p>
          <a:p>
            <a:r>
              <a:rPr lang="cs-CZ" sz="1900" b="0" i="0" u="none" strike="noStrike" baseline="0" dirty="0">
                <a:solidFill>
                  <a:srgbClr val="404040"/>
                </a:solidFill>
                <a:latin typeface="+mj-lt"/>
              </a:rPr>
              <a:t>Aktualizovaná analytická část </a:t>
            </a:r>
          </a:p>
          <a:p>
            <a:r>
              <a:rPr lang="cs-CZ" sz="1900" b="0" i="0" u="none" strike="noStrike" baseline="0" dirty="0">
                <a:solidFill>
                  <a:srgbClr val="404040"/>
                </a:solidFill>
                <a:latin typeface="+mj-lt"/>
              </a:rPr>
              <a:t>Aktualizovaná strategická část + dohoda o prioritách </a:t>
            </a:r>
          </a:p>
          <a:p>
            <a:r>
              <a:rPr lang="cs-CZ" sz="1900" b="0" i="0" u="none" strike="noStrike" baseline="0" dirty="0">
                <a:solidFill>
                  <a:srgbClr val="404040"/>
                </a:solidFill>
                <a:latin typeface="+mj-lt"/>
              </a:rPr>
              <a:t>Realizovaná spolupráce s KAP </a:t>
            </a:r>
          </a:p>
          <a:p>
            <a:r>
              <a:rPr lang="pl-PL" sz="1900" b="0" i="0" u="none" strike="noStrike" baseline="0" dirty="0">
                <a:solidFill>
                  <a:srgbClr val="404040"/>
                </a:solidFill>
                <a:latin typeface="+mj-lt"/>
              </a:rPr>
              <a:t>Realizovaná spolupráce s projektem SRP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4238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9E8BBE-9365-A79F-3D09-BEC8B8418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F0FF90-D474-8D85-8CE9-7371E1319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endParaRPr lang="cs-CZ" sz="24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cs-CZ" sz="2400" b="0" i="0" u="none" strike="noStrike" baseline="0" dirty="0">
                <a:solidFill>
                  <a:srgbClr val="404040"/>
                </a:solidFill>
                <a:latin typeface="+mj-lt"/>
              </a:rPr>
              <a:t>Bez projektů, které realizovalo město Otrokovice v partnerství se školami a obcemi, by získané finanční prostředky pro školy byly výrazně nižší. </a:t>
            </a:r>
          </a:p>
          <a:p>
            <a:pPr marL="0" indent="0" algn="ctr">
              <a:buNone/>
            </a:pPr>
            <a:endParaRPr lang="cs-CZ" sz="2400" b="0" i="0" u="none" strike="noStrike" baseline="0" dirty="0">
              <a:solidFill>
                <a:srgbClr val="404040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cs-CZ" sz="2400" b="0" i="0" u="none" strike="noStrike" baseline="0" dirty="0">
                <a:solidFill>
                  <a:srgbClr val="404040"/>
                </a:solidFill>
                <a:latin typeface="+mj-lt"/>
              </a:rPr>
              <a:t>MAP III je vstupní bránou do implementačního projektu MAP IV. </a:t>
            </a:r>
            <a:endParaRPr lang="cs-CZ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29695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6EC0DC-1FAC-6FA3-9674-325E3C010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7994" y="2066544"/>
            <a:ext cx="10363200" cy="1362456"/>
          </a:xfrm>
        </p:spPr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Děkujeme za pozornost</a:t>
            </a:r>
          </a:p>
        </p:txBody>
      </p:sp>
    </p:spTree>
    <p:extLst>
      <p:ext uri="{BB962C8B-B14F-4D97-AF65-F5344CB8AC3E}">
        <p14:creationId xmlns:p14="http://schemas.microsoft.com/office/powerpoint/2010/main" val="110758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575628" y="2864403"/>
            <a:ext cx="10468864" cy="1828800"/>
          </a:xfrm>
        </p:spPr>
        <p:txBody>
          <a:bodyPr rtlCol="0">
            <a:normAutofit fontScale="90000"/>
          </a:bodyPr>
          <a:lstStyle/>
          <a:p>
            <a:pPr algn="ctr" rtl="0">
              <a:lnSpc>
                <a:spcPct val="150000"/>
              </a:lnSpc>
            </a:pPr>
            <a:r>
              <a:rPr lang="cs-CZ" sz="3600" dirty="0"/>
              <a:t>VÍTÁME VÁS </a:t>
            </a:r>
            <a:br>
              <a:rPr lang="cs-CZ" sz="3600" dirty="0"/>
            </a:br>
            <a:r>
              <a:rPr lang="cs-CZ" sz="3600" dirty="0"/>
              <a:t>NA DRUHÉM SPOLEČNÉM SETKÁNÍ PRACOVNÍCH SKUPIN</a:t>
            </a:r>
            <a:br>
              <a:rPr lang="cs-CZ" sz="3600" dirty="0"/>
            </a:br>
            <a:r>
              <a:rPr lang="cs-CZ" sz="3600" dirty="0"/>
              <a:t>PROJEKTU MAP III ORP OTROKOVICE</a:t>
            </a:r>
          </a:p>
        </p:txBody>
      </p:sp>
      <p:pic>
        <p:nvPicPr>
          <p:cNvPr id="2" name="Obrázek 3" descr="\\op.msmt.cz\DavWWWRoot\SiteCollectionDocuments\OPVVV\12_Publicita\Vizuální identita OP VVV - platná loga 2014-2020\02_Logolinky\a) logolink horizontální a vertikální čj barevný\EU OP VVV MSMT logo horizont CZ.jpg">
            <a:extLst>
              <a:ext uri="{FF2B5EF4-FFF2-40B4-BE49-F238E27FC236}">
                <a16:creationId xmlns:a16="http://schemas.microsoft.com/office/drawing/2014/main" id="{393AD3BB-7AE0-3908-9050-CE63B69FFD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9665" y="740164"/>
            <a:ext cx="4240787" cy="1088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ek 1">
            <a:extLst>
              <a:ext uri="{FF2B5EF4-FFF2-40B4-BE49-F238E27FC236}">
                <a16:creationId xmlns:a16="http://schemas.microsoft.com/office/drawing/2014/main" id="{4EBA9F90-EBF6-5240-4D3C-89DF9AA853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26" t="24580" r="30997" b="32980"/>
          <a:stretch>
            <a:fillRect/>
          </a:stretch>
        </p:blipFill>
        <p:spPr bwMode="auto">
          <a:xfrm>
            <a:off x="11292867" y="5398444"/>
            <a:ext cx="746125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>
            <a:extLst>
              <a:ext uri="{FF2B5EF4-FFF2-40B4-BE49-F238E27FC236}">
                <a16:creationId xmlns:a16="http://schemas.microsoft.com/office/drawing/2014/main" id="{9B38EEF7-CABC-2A1C-0DDC-6BF5571F71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8182" y="5463828"/>
            <a:ext cx="841882" cy="629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ECBE7D6C-60ED-F3CF-8247-D1B56703731D}"/>
              </a:ext>
            </a:extLst>
          </p:cNvPr>
          <p:cNvSpPr txBox="1"/>
          <p:nvPr/>
        </p:nvSpPr>
        <p:spPr>
          <a:xfrm>
            <a:off x="145915" y="6381479"/>
            <a:ext cx="7888288" cy="622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50" dirty="0">
                <a:latin typeface="+mn-lt"/>
                <a:cs typeface="+mn-cs"/>
              </a:rPr>
              <a:t>Projekt „MAP III ORP Otrokovice“, registrační číslo CZ.02.3.68/0.0/0.0/20_082/0023109 je spolufinancován Evropskou unií.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9443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77C8E4-E627-B919-ACA5-8A8EEA117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900" dirty="0">
                <a:solidFill>
                  <a:schemeClr val="bg2">
                    <a:lumMod val="50000"/>
                  </a:schemeClr>
                </a:solidFill>
              </a:rPr>
              <a:t>PROGRAM</a:t>
            </a:r>
            <a:endParaRPr lang="cs-CZ" sz="49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D871B0-3D8D-70CF-83B4-AB1AB7B0F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334975"/>
            <a:ext cx="10972800" cy="438912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cs-CZ" altLang="cs-CZ" dirty="0"/>
          </a:p>
          <a:p>
            <a:r>
              <a:rPr lang="cs-CZ" altLang="cs-CZ" dirty="0"/>
              <a:t>Základní informace o činnosti projektu MAP III  ORP Otrokovice</a:t>
            </a:r>
          </a:p>
          <a:p>
            <a:r>
              <a:rPr lang="cs-CZ" altLang="cs-CZ" dirty="0"/>
              <a:t>Aktualizace dokumentace MAP </a:t>
            </a:r>
          </a:p>
          <a:p>
            <a:r>
              <a:rPr lang="cs-CZ" altLang="cs-CZ" dirty="0"/>
              <a:t>Předávání informací napříč skupinami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048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AE5F32-0C51-9C41-6C68-13E21480DF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2052" y="2314136"/>
            <a:ext cx="10468864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6000" b="0" dirty="0">
                <a:solidFill>
                  <a:schemeClr val="bg2">
                    <a:lumMod val="50000"/>
                  </a:schemeClr>
                </a:solidFill>
              </a:rPr>
              <a:t>Základní informace o projektu MAP III ORP Otrokovice</a:t>
            </a:r>
            <a:br>
              <a:rPr lang="cs-CZ" sz="6000" b="0" dirty="0">
                <a:solidFill>
                  <a:schemeClr val="bg2">
                    <a:lumMod val="50000"/>
                  </a:schemeClr>
                </a:solidFill>
              </a:rPr>
            </a:br>
            <a:endParaRPr lang="cs-CZ" b="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CC60869-4EFA-AA1D-3FE2-3A2F233855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8813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2E3BB4-B100-E73C-D31B-80A9A122B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dirty="0"/>
              <a:t>Aktualizace dokumentace MAP 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ABA134-44E7-D4C4-7CE2-DC977CDC1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1650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D492E8-F5FB-6AD3-8A6F-4DE656BE5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777" y="1238510"/>
            <a:ext cx="10787649" cy="1143000"/>
          </a:xfrm>
        </p:spPr>
        <p:txBody>
          <a:bodyPr>
            <a:normAutofit fontScale="90000"/>
          </a:bodyPr>
          <a:lstStyle/>
          <a:p>
            <a:r>
              <a:rPr lang="cs-CZ" sz="4900" dirty="0">
                <a:solidFill>
                  <a:srgbClr val="0070C0"/>
                </a:solidFill>
                <a:latin typeface="+mj-lt"/>
              </a:rPr>
              <a:t>Strategický dokument</a:t>
            </a:r>
            <a:br>
              <a:rPr lang="cs-CZ" sz="5400" dirty="0">
                <a:solidFill>
                  <a:srgbClr val="000000"/>
                </a:solidFill>
                <a:latin typeface="+mj-lt"/>
              </a:rPr>
            </a:br>
            <a:endParaRPr lang="cs-CZ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B33A8F1A-783B-865B-F215-72B92599E3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6804" t="12941" r="40380" b="6738"/>
          <a:stretch/>
        </p:blipFill>
        <p:spPr bwMode="auto">
          <a:xfrm>
            <a:off x="4143398" y="1697254"/>
            <a:ext cx="3748405" cy="516074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12148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EF3115-B35B-73D0-B22B-A75F2C5F3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12814"/>
            <a:ext cx="10972800" cy="1172385"/>
          </a:xfrm>
        </p:spPr>
        <p:txBody>
          <a:bodyPr>
            <a:noAutofit/>
          </a:bodyPr>
          <a:lstStyle/>
          <a:p>
            <a:r>
              <a:rPr lang="cs-CZ" sz="4500" dirty="0">
                <a:solidFill>
                  <a:schemeClr val="bg2">
                    <a:lumMod val="50000"/>
                  </a:schemeClr>
                </a:solidFill>
              </a:rPr>
              <a:t>Krátké představení projektu </a:t>
            </a:r>
            <a:br>
              <a:rPr lang="cs-CZ" sz="45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cs-CZ" sz="4500" dirty="0">
                <a:solidFill>
                  <a:schemeClr val="bg2">
                    <a:lumMod val="50000"/>
                  </a:schemeClr>
                </a:solidFill>
              </a:rPr>
              <a:t>MAP III ORP Otrokovice</a:t>
            </a:r>
            <a:endParaRPr lang="cs-CZ" sz="45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9F6B2D-AFF0-882B-A35E-7B362F220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817831"/>
            <a:ext cx="10972800" cy="3918751"/>
          </a:xfrm>
        </p:spPr>
        <p:txBody>
          <a:bodyPr>
            <a:normAutofit lnSpcReduction="10000"/>
          </a:bodyPr>
          <a:lstStyle/>
          <a:p>
            <a:r>
              <a:rPr lang="cs-CZ" sz="2400" b="0" i="0" u="none" strike="noStrike" baseline="0" dirty="0">
                <a:latin typeface="+mj-lt"/>
              </a:rPr>
              <a:t>Projekt MAP III je přechodem mezi programovými obdobími </a:t>
            </a:r>
            <a:br>
              <a:rPr lang="cs-CZ" sz="2400" b="0" i="0" u="none" strike="noStrike" baseline="0" dirty="0">
                <a:latin typeface="+mj-lt"/>
              </a:rPr>
            </a:br>
            <a:r>
              <a:rPr lang="cs-CZ" sz="2400" b="0" i="0" u="none" strike="noStrike" baseline="0" dirty="0">
                <a:latin typeface="+mj-lt"/>
              </a:rPr>
              <a:t>a přípravou pro implementační aktivity MAP IV. </a:t>
            </a:r>
          </a:p>
          <a:p>
            <a:r>
              <a:rPr lang="cs-CZ" sz="2400" b="0" i="0" u="none" strike="noStrike" baseline="0" dirty="0">
                <a:latin typeface="+mj-lt"/>
              </a:rPr>
              <a:t>Smyslem MAP je naplánovat užitečné lokální aktivity financované </a:t>
            </a:r>
            <a:br>
              <a:rPr lang="cs-CZ" sz="2400" b="0" i="0" u="none" strike="noStrike" baseline="0" dirty="0">
                <a:latin typeface="+mj-lt"/>
              </a:rPr>
            </a:br>
            <a:r>
              <a:rPr lang="cs-CZ" sz="2400" b="0" i="0" u="none" strike="noStrike" baseline="0" dirty="0">
                <a:latin typeface="+mj-lt"/>
              </a:rPr>
              <a:t>z nejrůznějších finančních zdrojů (IROP, OP JAK a dalších). </a:t>
            </a:r>
          </a:p>
          <a:p>
            <a:r>
              <a:rPr lang="cs-CZ" sz="2400" b="0" i="0" u="none" strike="noStrike" baseline="0" dirty="0">
                <a:latin typeface="+mj-lt"/>
              </a:rPr>
              <a:t>MŠMT uvádí, že bude dle MAP plánovat výzvy v OP JAK, včetně nastavení „šablon“. </a:t>
            </a:r>
          </a:p>
          <a:p>
            <a:r>
              <a:rPr lang="cs-CZ" sz="2400" b="0" i="0" u="none" strike="noStrike" baseline="0" dirty="0">
                <a:latin typeface="+mj-lt"/>
              </a:rPr>
              <a:t>Koordinace podpory z IROP – prokázání souladu se strategickým rámcem. </a:t>
            </a:r>
          </a:p>
          <a:p>
            <a:r>
              <a:rPr lang="cs-CZ" sz="2400" b="0" i="0" u="none" strike="noStrike" baseline="0" dirty="0">
                <a:latin typeface="+mj-lt"/>
              </a:rPr>
              <a:t>Aktualizace Strategického dokumentu MAP III ORP Otrokovice </a:t>
            </a:r>
            <a:br>
              <a:rPr lang="cs-CZ" sz="2400" b="0" i="0" u="none" strike="noStrike" baseline="0" dirty="0">
                <a:latin typeface="+mj-lt"/>
              </a:rPr>
            </a:br>
            <a:r>
              <a:rPr lang="cs-CZ" sz="2400" b="0" i="0" u="none" strike="noStrike" baseline="0" dirty="0">
                <a:latin typeface="+mj-lt"/>
              </a:rPr>
              <a:t>a propojení se strategií města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9343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C1A03D-BCAB-045A-DFE4-D58C4A561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500" dirty="0">
                <a:solidFill>
                  <a:srgbClr val="0070C0"/>
                </a:solidFill>
              </a:rPr>
              <a:t>Finanční rozpočet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A5DBBF-6EC3-46AE-1CE0-A4A19FC34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327366"/>
            <a:ext cx="10972800" cy="4389120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+mj-lt"/>
              </a:rPr>
              <a:t>Celková částka dotace: 1802 483,90 Kč</a:t>
            </a:r>
          </a:p>
          <a:p>
            <a:pPr lvl="1"/>
            <a:r>
              <a:rPr lang="cs-CZ" sz="2200" dirty="0">
                <a:latin typeface="+mj-lt"/>
              </a:rPr>
              <a:t>Přímé náklady: </a:t>
            </a:r>
            <a:r>
              <a:rPr lang="cs-CZ" sz="2200" dirty="0">
                <a:latin typeface="+mj-lt"/>
                <a:cs typeface="Times New Roman" panose="02020603050405020304" pitchFamily="18" charset="0"/>
              </a:rPr>
              <a:t>1 287 488, 50 Kč</a:t>
            </a:r>
            <a:endParaRPr lang="cs-CZ" sz="2200" dirty="0">
              <a:latin typeface="+mj-lt"/>
            </a:endParaRPr>
          </a:p>
          <a:p>
            <a:pPr lvl="1"/>
            <a:r>
              <a:rPr lang="cs-CZ" sz="2200" dirty="0">
                <a:latin typeface="+mj-lt"/>
              </a:rPr>
              <a:t>Paušál: </a:t>
            </a:r>
            <a:r>
              <a:rPr lang="cs-CZ" sz="2200" dirty="0">
                <a:latin typeface="+mj-lt"/>
                <a:cs typeface="Times New Roman" panose="02020603050405020304" pitchFamily="18" charset="0"/>
              </a:rPr>
              <a:t>514 995,40 Kč</a:t>
            </a:r>
          </a:p>
          <a:p>
            <a:pPr marL="0" indent="0">
              <a:buNone/>
            </a:pPr>
            <a:endParaRPr lang="cs-CZ" sz="2400" dirty="0">
              <a:latin typeface="+mj-lt"/>
            </a:endParaRPr>
          </a:p>
          <a:p>
            <a:r>
              <a:rPr lang="cs-CZ" sz="2400" dirty="0">
                <a:latin typeface="+mj-lt"/>
              </a:rPr>
              <a:t>Finanční spoluúčast: 90 124,20 Kč</a:t>
            </a:r>
          </a:p>
        </p:txBody>
      </p:sp>
    </p:spTree>
    <p:extLst>
      <p:ext uri="{BB962C8B-B14F-4D97-AF65-F5344CB8AC3E}">
        <p14:creationId xmlns:p14="http://schemas.microsoft.com/office/powerpoint/2010/main" val="3958164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6AF3A3-FCB0-1243-9CE2-F40EBDFFE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>
                <a:solidFill>
                  <a:srgbClr val="0070C0"/>
                </a:solidFill>
              </a:rPr>
              <a:t>Setkávání pracovních skupin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07D355-48C1-15E7-F347-0A68AF97E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06302"/>
            <a:ext cx="10972800" cy="4591678"/>
          </a:xfrm>
        </p:spPr>
        <p:txBody>
          <a:bodyPr>
            <a:normAutofit/>
          </a:bodyPr>
          <a:lstStyle/>
          <a:p>
            <a:r>
              <a:rPr lang="cs-CZ" dirty="0">
                <a:latin typeface="+mj-lt"/>
              </a:rPr>
              <a:t>Další pracovní setkání budou realizována od února 2023</a:t>
            </a:r>
          </a:p>
          <a:p>
            <a:pPr lvl="1"/>
            <a:r>
              <a:rPr lang="cs-CZ" dirty="0">
                <a:latin typeface="+mj-lt"/>
              </a:rPr>
              <a:t>Tři setkání se uskuteční v tomto školním roce, zbylé dvě v následujícím školním roce.</a:t>
            </a:r>
          </a:p>
          <a:p>
            <a:r>
              <a:rPr lang="cs-CZ" dirty="0">
                <a:latin typeface="+mj-lt"/>
              </a:rPr>
              <a:t>Vždy Vám bude předem zaslána pozvánka</a:t>
            </a:r>
          </a:p>
          <a:p>
            <a:r>
              <a:rPr lang="cs-CZ" dirty="0">
                <a:latin typeface="+mj-lt"/>
              </a:rPr>
              <a:t>Vzhledem k nízkému počtu účastníků prosíme o včasnou omluvu neúčasti (bude dohodnut nový termín).</a:t>
            </a:r>
          </a:p>
          <a:p>
            <a:r>
              <a:rPr lang="cs-CZ" dirty="0">
                <a:latin typeface="+mj-lt"/>
              </a:rPr>
              <a:t>Setkání proběhnou na MěÚ Otrokovice (ev. na škole)</a:t>
            </a:r>
          </a:p>
          <a:p>
            <a:r>
              <a:rPr lang="cs-CZ" dirty="0">
                <a:latin typeface="+mj-lt"/>
              </a:rPr>
              <a:t>Časová dotace 50 h/projekt/osoba (tj. 10 h/setkání)</a:t>
            </a:r>
          </a:p>
          <a:p>
            <a:r>
              <a:rPr lang="cs-CZ" dirty="0">
                <a:latin typeface="+mj-lt"/>
              </a:rPr>
              <a:t>Zpracovávat výkazy práce</a:t>
            </a:r>
          </a:p>
        </p:txBody>
      </p:sp>
    </p:spTree>
    <p:extLst>
      <p:ext uri="{BB962C8B-B14F-4D97-AF65-F5344CB8AC3E}">
        <p14:creationId xmlns:p14="http://schemas.microsoft.com/office/powerpoint/2010/main" val="1109672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zentace týkající se debaty">
  <a:themeElements>
    <a:clrScheme name="Modrá, teplá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284_TF03460637.potx" id="{1C1AAE4E-B432-436B-89A4-0D98EAE1EFA0}" vid="{E9858E47-2158-47B3-ACA8-7F29F0A48FC8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pro firemní debatu</Template>
  <TotalTime>1722</TotalTime>
  <Words>617</Words>
  <Application>Microsoft Office PowerPoint</Application>
  <PresentationFormat>Širokoúhlá obrazovka</PresentationFormat>
  <Paragraphs>78</Paragraphs>
  <Slides>13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Palatino Linotype</vt:lpstr>
      <vt:lpstr>Wingdings 2</vt:lpstr>
      <vt:lpstr>Prezentace týkající se debaty</vt:lpstr>
      <vt:lpstr>POZVÁNKA  NA SPOLEČNÉ SETKÁNÍ PRACOVNÍCH SKUPIN  PROJEKTU MAP  III ORP OTROKOVICE</vt:lpstr>
      <vt:lpstr>VÍTÁME VÁS  NA DRUHÉM SPOLEČNÉM SETKÁNÍ PRACOVNÍCH SKUPIN PROJEKTU MAP III ORP OTROKOVICE</vt:lpstr>
      <vt:lpstr>PROGRAM</vt:lpstr>
      <vt:lpstr>Základní informace o projektu MAP III ORP Otrokovice </vt:lpstr>
      <vt:lpstr>Aktualizace dokumentace MAP  </vt:lpstr>
      <vt:lpstr>Strategický dokument </vt:lpstr>
      <vt:lpstr>Krátké představení projektu  MAP III ORP Otrokovice</vt:lpstr>
      <vt:lpstr>Finanční rozpočet</vt:lpstr>
      <vt:lpstr>Setkávání pracovních skupin</vt:lpstr>
      <vt:lpstr>Náplň pracovních skupin</vt:lpstr>
      <vt:lpstr>Povinné výstupy</vt:lpstr>
      <vt:lpstr>Prezentace aplikace PowerPoint</vt:lpstr>
      <vt:lpstr>Děkujeme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POZVÁNKA NA SETKÁNÍ  PRACOVNÍ SKUPINY DIGITÁLNÍ TECHNOLOGIE</dc:title>
  <dc:creator>Vladimíra Brožová</dc:creator>
  <cp:lastModifiedBy>Dobrovolská Veronika</cp:lastModifiedBy>
  <cp:revision>50</cp:revision>
  <dcterms:created xsi:type="dcterms:W3CDTF">2022-10-04T06:53:56Z</dcterms:created>
  <dcterms:modified xsi:type="dcterms:W3CDTF">2023-02-14T08:48:43Z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