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72" r:id="rId2"/>
    <p:sldId id="256" r:id="rId3"/>
    <p:sldId id="257" r:id="rId4"/>
    <p:sldId id="258" r:id="rId5"/>
    <p:sldId id="263" r:id="rId6"/>
    <p:sldId id="259" r:id="rId7"/>
    <p:sldId id="260" r:id="rId8"/>
    <p:sldId id="264" r:id="rId9"/>
    <p:sldId id="261" r:id="rId10"/>
    <p:sldId id="262" r:id="rId11"/>
    <p:sldId id="268" r:id="rId12"/>
    <p:sldId id="267" r:id="rId13"/>
    <p:sldId id="266" r:id="rId14"/>
    <p:sldId id="265" r:id="rId15"/>
    <p:sldId id="271" r:id="rId16"/>
    <p:sldId id="310" r:id="rId17"/>
    <p:sldId id="270" r:id="rId18"/>
    <p:sldId id="269" r:id="rId19"/>
    <p:sldId id="311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3" r:id="rId28"/>
    <p:sldId id="285" r:id="rId29"/>
    <p:sldId id="280" r:id="rId30"/>
    <p:sldId id="281" r:id="rId31"/>
    <p:sldId id="312" r:id="rId32"/>
    <p:sldId id="287" r:id="rId33"/>
    <p:sldId id="288" r:id="rId34"/>
    <p:sldId id="286" r:id="rId35"/>
    <p:sldId id="292" r:id="rId36"/>
    <p:sldId id="290" r:id="rId37"/>
    <p:sldId id="315" r:id="rId38"/>
    <p:sldId id="313" r:id="rId39"/>
    <p:sldId id="316" r:id="rId40"/>
    <p:sldId id="317" r:id="rId41"/>
    <p:sldId id="321" r:id="rId42"/>
    <p:sldId id="319" r:id="rId4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C6ADD7-98E4-7E5B-10FC-313F7E9A3ED4}" name="Vladimíra Brožová" initials="VB" userId="0667d90632e386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brovolská Veronika" initials="DV" lastIdx="3" clrIdx="0">
    <p:extLst>
      <p:ext uri="{19B8F6BF-5375-455C-9EA6-DF929625EA0E}">
        <p15:presenceInfo xmlns:p15="http://schemas.microsoft.com/office/powerpoint/2012/main" userId="S-1-5-21-229209308-2529271115-3655230979-4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0E2E9-D8D3-47CF-8738-D5E4CA3272C4}" v="106" dt="2022-11-02T11:48:32.273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03.04.2023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élní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můžete upravit styl předlohy.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449FCF-A4CF-4B19-A57B-1DF296D8471F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249FD-767E-4BB5-A7EB-2ACB069BD758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2219-AEE0-46C8-8BDC-D79EF86D2978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25DF4-6595-4FE8-A302-1A34E059F8B6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6FED-491C-4B95-B54C-B9E02C15436B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7D067-3FDD-4F37-B996-13345DDC619F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C9654-98FC-4E04-B730-31C9A4382D4A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DEBAC-8C05-4708-B7A9-A2593B7C16E9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jedním odříznutým a jedním zaobleným roh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cs-CZ" noProof="0"/>
              <a:t>Kliknutím na ikonu přidáte obrázek.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8F344-0803-4CB8-B7CD-DB68295A6141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élní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l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l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l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  <p:sp>
              <p:nvSpPr>
                <p:cNvPr id="33" name="Vol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</p:grpSp>
        </p:grpSp>
      </p:grp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/>
              <a:t>Kliknutím můžete upravit styl předlohy textů.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03.04.2023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4003" y="1861987"/>
            <a:ext cx="10468864" cy="1359704"/>
          </a:xfrm>
        </p:spPr>
        <p:txBody>
          <a:bodyPr rtlCol="0">
            <a:normAutofit/>
          </a:bodyPr>
          <a:lstStyle/>
          <a:p>
            <a:pPr algn="ctr"/>
            <a:r>
              <a:rPr lang="cs-CZ" sz="4400" dirty="0"/>
              <a:t>Výsledky dotazníkového šetření</a:t>
            </a:r>
            <a:br>
              <a:rPr lang="cs-CZ" sz="4400" dirty="0"/>
            </a:br>
            <a:r>
              <a:rPr lang="cs-CZ" sz="4400" dirty="0"/>
              <a:t> v ORP OTROKOVICE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07136" y="3466459"/>
            <a:ext cx="10472928" cy="1752600"/>
          </a:xfrm>
        </p:spPr>
        <p:txBody>
          <a:bodyPr rtlCol="0">
            <a:normAutofit fontScale="85000" lnSpcReduction="20000"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Tx/>
              <a:buSzTx/>
            </a:pPr>
            <a:r>
              <a:rPr lang="cs-CZ" altLang="cs-CZ" dirty="0">
                <a:latin typeface="Arial" panose="020B0604020202020204" pitchFamily="34" charset="0"/>
              </a:rPr>
              <a:t>P</a:t>
            </a:r>
            <a:r>
              <a:rPr lang="cs-CZ" altLang="cs-CZ" dirty="0">
                <a:solidFill>
                  <a:schemeClr val="tx1"/>
                </a:solidFill>
                <a:latin typeface="Arial" panose="020B0604020202020204" pitchFamily="34" charset="0"/>
              </a:rPr>
              <a:t>orada vedoucích pracovníků ZŠ, MŠ, ZUŠ a DDM v ORP Otrokovice</a:t>
            </a:r>
          </a:p>
          <a:p>
            <a:pPr algn="l">
              <a:spcBef>
                <a:spcPct val="0"/>
              </a:spcBef>
              <a:buClrTx/>
              <a:buSzTx/>
            </a:pPr>
            <a:endParaRPr lang="cs-CZ" altLang="cs-CZ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Tx/>
              <a:buSzTx/>
            </a:pPr>
            <a:endParaRPr lang="cs-CZ" altLang="cs-CZ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Tx/>
              <a:buSzTx/>
            </a:pPr>
            <a:r>
              <a:rPr lang="cs-CZ" altLang="cs-CZ" dirty="0">
                <a:latin typeface="Arial" panose="020B0604020202020204" pitchFamily="34" charset="0"/>
              </a:rPr>
              <a:t> 2.-3. 3. 2023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cs-CZ" altLang="cs-CZ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Obrázek 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393AD3BB-7AE0-3908-9050-CE63B69F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89" y="773958"/>
            <a:ext cx="4240787" cy="10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1">
            <a:extLst>
              <a:ext uri="{FF2B5EF4-FFF2-40B4-BE49-F238E27FC236}">
                <a16:creationId xmlns:a16="http://schemas.microsoft.com/office/drawing/2014/main" id="{4EBA9F90-EBF6-5240-4D3C-89DF9AA8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6" t="24580" r="30997" b="32980"/>
          <a:stretch>
            <a:fillRect/>
          </a:stretch>
        </p:blipFill>
        <p:spPr bwMode="auto">
          <a:xfrm>
            <a:off x="11292867" y="5398444"/>
            <a:ext cx="7461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B38EEF7-CABC-2A1C-0DDC-6BF5571F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182" y="5463828"/>
            <a:ext cx="841882" cy="62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BE7D6C-60ED-F3CF-8247-D1B56703731D}"/>
              </a:ext>
            </a:extLst>
          </p:cNvPr>
          <p:cNvSpPr txBox="1"/>
          <p:nvPr/>
        </p:nvSpPr>
        <p:spPr>
          <a:xfrm>
            <a:off x="145915" y="6381479"/>
            <a:ext cx="7888288" cy="62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dirty="0">
                <a:latin typeface="+mn-lt"/>
                <a:cs typeface="+mn-cs"/>
              </a:rPr>
              <a:t>Projekt „MAP III ORP Otrokovice“, registrační číslo CZ.02.3.68/0.0/0.0/20_082/0023109 je spolufinancován Evropskou unií.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595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 můžeme podpořit váš rozvojový záměr v oblasti matematické (</a:t>
            </a:r>
            <a:r>
              <a:rPr lang="cs-CZ" sz="2800" dirty="0" err="1">
                <a:solidFill>
                  <a:srgbClr val="FF0000"/>
                </a:solidFill>
              </a:rPr>
              <a:t>pre</a:t>
            </a:r>
            <a:r>
              <a:rPr lang="cs-CZ" sz="2800" dirty="0">
                <a:solidFill>
                  <a:srgbClr val="FF0000"/>
                </a:solidFill>
              </a:rPr>
              <a:t>)gramotnosti?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58C635-2998-4EB7-8C02-6455F05C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17" y="1973179"/>
            <a:ext cx="11412011" cy="4138863"/>
          </a:xfrm>
        </p:spPr>
      </p:pic>
    </p:spTree>
    <p:extLst>
      <p:ext uri="{BB962C8B-B14F-4D97-AF65-F5344CB8AC3E}">
        <p14:creationId xmlns:p14="http://schemas.microsoft.com/office/powerpoint/2010/main" val="42401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 můžeme podpořit váš rozvojový záměr v oblasti digitální 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8E97BAE-7F66-4850-A2AE-D4B3CD34C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15" y="1860884"/>
            <a:ext cx="11997708" cy="4315327"/>
          </a:xfrm>
        </p:spPr>
      </p:pic>
    </p:spTree>
    <p:extLst>
      <p:ext uri="{BB962C8B-B14F-4D97-AF65-F5344CB8AC3E}">
        <p14:creationId xmlns:p14="http://schemas.microsoft.com/office/powerpoint/2010/main" val="18217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 můžeme podpořit váš rozvojový záměr v oblasti rovných příležitostí ve vzdělávání?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97FBE4-4EAA-44A3-B390-55CF4ECAE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7" y="1892968"/>
            <a:ext cx="12054999" cy="4203032"/>
          </a:xfrm>
        </p:spPr>
      </p:pic>
    </p:spTree>
    <p:extLst>
      <p:ext uri="{BB962C8B-B14F-4D97-AF65-F5344CB8AC3E}">
        <p14:creationId xmlns:p14="http://schemas.microsoft.com/office/powerpoint/2010/main" val="34791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7412"/>
            <a:ext cx="10972800" cy="116643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Jaké vzdělávání a podporu rozvoje kompetencí byste uvítali pro svoji práci ŘŠ/ZŘŠ?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6EEBB8-FDE3-4FE8-AA8A-2EEEBB39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25" y="1690687"/>
            <a:ext cx="11782062" cy="4629901"/>
          </a:xfrm>
        </p:spPr>
      </p:pic>
    </p:spTree>
    <p:extLst>
      <p:ext uri="{BB962C8B-B14F-4D97-AF65-F5344CB8AC3E}">
        <p14:creationId xmlns:p14="http://schemas.microsoft.com/office/powerpoint/2010/main" val="8762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68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Měli byste zájem o setkání (a máte témata, která byste rádi prodiskutovali):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C8BDC1-9B49-4529-A146-2D711233C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62" y="1690688"/>
            <a:ext cx="11284743" cy="4581775"/>
          </a:xfrm>
        </p:spPr>
      </p:pic>
    </p:spTree>
    <p:extLst>
      <p:ext uri="{BB962C8B-B14F-4D97-AF65-F5344CB8AC3E}">
        <p14:creationId xmlns:p14="http://schemas.microsoft.com/office/powerpoint/2010/main" val="11757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Měli byste zájem o setkání (a máte témata, která byste rádi prodiskutovali):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51D75E-B90B-4F05-97F9-D7BA15B92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9592"/>
            <a:ext cx="10972800" cy="4389120"/>
          </a:xfrm>
        </p:spPr>
        <p:txBody>
          <a:bodyPr/>
          <a:lstStyle/>
          <a:p>
            <a:r>
              <a:rPr lang="cs-CZ" dirty="0">
                <a:latin typeface="+mj-lt"/>
              </a:rPr>
              <a:t>30,3 %  - nemá zájem</a:t>
            </a:r>
          </a:p>
          <a:p>
            <a:r>
              <a:rPr lang="cs-CZ" dirty="0">
                <a:latin typeface="+mj-lt"/>
              </a:rPr>
              <a:t>30,3 % - setkávání na mezinárodní úrovni pro pedagogy</a:t>
            </a:r>
          </a:p>
          <a:p>
            <a:r>
              <a:rPr lang="cs-CZ" dirty="0">
                <a:latin typeface="+mj-lt"/>
              </a:rPr>
              <a:t>21,2 % - setkávání na mezinárodní úrovni pro žáky</a:t>
            </a:r>
          </a:p>
          <a:p>
            <a:r>
              <a:rPr lang="cs-CZ" dirty="0">
                <a:latin typeface="+mj-lt"/>
              </a:rPr>
              <a:t>9,1 % - s knihovnou v okolí</a:t>
            </a:r>
          </a:p>
          <a:p>
            <a:r>
              <a:rPr lang="cs-CZ" dirty="0">
                <a:latin typeface="+mj-lt"/>
              </a:rPr>
              <a:t>1% - se ZUŠ v okolí</a:t>
            </a:r>
          </a:p>
          <a:p>
            <a:r>
              <a:rPr lang="cs-CZ" dirty="0">
                <a:latin typeface="+mj-lt"/>
              </a:rPr>
              <a:t>1% - s DDM v okolí</a:t>
            </a:r>
          </a:p>
          <a:p>
            <a:r>
              <a:rPr lang="cs-CZ" dirty="0">
                <a:latin typeface="+mj-lt"/>
              </a:rPr>
              <a:t>1% - spolupráci již má</a:t>
            </a:r>
          </a:p>
        </p:txBody>
      </p:sp>
    </p:spTree>
    <p:extLst>
      <p:ext uri="{BB962C8B-B14F-4D97-AF65-F5344CB8AC3E}">
        <p14:creationId xmlns:p14="http://schemas.microsoft.com/office/powerpoint/2010/main" val="22322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8D7BB-0C6D-42E7-A806-E2DDC22BB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Pedagogičtí pracovníci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959097-88BC-487A-A5F0-66A13B9F3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B050"/>
                </a:solidFill>
              </a:rPr>
              <a:t>185 respondentů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A355C9E-B6F1-457C-9147-654D04C3E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88" y="1909011"/>
            <a:ext cx="10939840" cy="4074694"/>
          </a:xfrm>
        </p:spPr>
      </p:pic>
    </p:spTree>
    <p:extLst>
      <p:ext uri="{BB962C8B-B14F-4D97-AF65-F5344CB8AC3E}">
        <p14:creationId xmlns:p14="http://schemas.microsoft.com/office/powerpoint/2010/main" val="3588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416" y="551738"/>
            <a:ext cx="10515600" cy="61344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Jaké kompetence byste u sebe / na škole rádi rozvíjeli?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8535EB-6F17-4E7F-9E52-255D0FFA8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928" y="1165181"/>
            <a:ext cx="8526144" cy="5880100"/>
          </a:xfrm>
        </p:spPr>
      </p:pic>
    </p:spTree>
    <p:extLst>
      <p:ext uri="{BB962C8B-B14F-4D97-AF65-F5344CB8AC3E}">
        <p14:creationId xmlns:p14="http://schemas.microsoft.com/office/powerpoint/2010/main" val="29686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61344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Jaké kompetence byste u sebe / na škole rádi rozvíjeli?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A5EE9C-965A-4F13-9188-9C7CB70F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334"/>
            <a:ext cx="10515600" cy="519839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+mj-lt"/>
              </a:rPr>
              <a:t>Nejvíce požadované kompetence: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Vzdělávání s využitím nových technologií – 34,6 %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Cizí jazyky, komunikace v cizím jazyce – 33 %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Alternativní/inovativní formy výuky – 30,8 %</a:t>
            </a: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Well-being</a:t>
            </a:r>
            <a:r>
              <a:rPr lang="cs-CZ" dirty="0">
                <a:latin typeface="+mj-lt"/>
              </a:rPr>
              <a:t> a psychohygiena – 29,7 %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Projektová výuka – 28,6 %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Logopedie a primární logopedická prevence – 28,6 %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Mediální gramotnost, prevence kyberšikany, chování na soc. sítích – 28,1 %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Spolupráce s rodiči a zákonnými zástupci dětí a žáků – 28,1 %</a:t>
            </a:r>
          </a:p>
        </p:txBody>
      </p:sp>
    </p:spTree>
    <p:extLst>
      <p:ext uri="{BB962C8B-B14F-4D97-AF65-F5344CB8AC3E}">
        <p14:creationId xmlns:p14="http://schemas.microsoft.com/office/powerpoint/2010/main" val="39754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8D7BB-0C6D-42E7-A806-E2DDC22BB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Vedení škol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959097-88BC-487A-A5F0-66A13B9F3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1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2BFE2-CBAB-4EAD-BE5D-9025EC97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Jak můžeme podpořit váš rozvojový záměr v oblasti čtenářské (</a:t>
            </a:r>
            <a:r>
              <a:rPr lang="cs-CZ" sz="2800" dirty="0" err="1">
                <a:solidFill>
                  <a:srgbClr val="00B050"/>
                </a:solidFill>
              </a:rPr>
              <a:t>pre</a:t>
            </a:r>
            <a:r>
              <a:rPr lang="cs-CZ" sz="2800" dirty="0">
                <a:solidFill>
                  <a:srgbClr val="00B050"/>
                </a:solidFill>
              </a:rPr>
              <a:t>)gramotnosti?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8DE071-78B2-4916-8564-D625FBEE1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54" y="2037347"/>
            <a:ext cx="11914247" cy="3962400"/>
          </a:xfrm>
        </p:spPr>
      </p:pic>
    </p:spTree>
    <p:extLst>
      <p:ext uri="{BB962C8B-B14F-4D97-AF65-F5344CB8AC3E}">
        <p14:creationId xmlns:p14="http://schemas.microsoft.com/office/powerpoint/2010/main" val="5981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03B95-6477-4268-8B0B-98A51DAC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595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Jak můžeme podpořit váš rozvojový záměr v oblasti matematické (</a:t>
            </a:r>
            <a:r>
              <a:rPr lang="cs-CZ" sz="2800" dirty="0" err="1">
                <a:solidFill>
                  <a:srgbClr val="00B050"/>
                </a:solidFill>
              </a:rPr>
              <a:t>pre</a:t>
            </a:r>
            <a:r>
              <a:rPr lang="cs-CZ" sz="2800" dirty="0">
                <a:solidFill>
                  <a:srgbClr val="00B050"/>
                </a:solidFill>
              </a:rPr>
              <a:t>)gramotnosti?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4A5581-046E-4305-800A-33BFF3AC2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7" y="1892968"/>
            <a:ext cx="12164271" cy="4219074"/>
          </a:xfrm>
        </p:spPr>
      </p:pic>
    </p:spTree>
    <p:extLst>
      <p:ext uri="{BB962C8B-B14F-4D97-AF65-F5344CB8AC3E}">
        <p14:creationId xmlns:p14="http://schemas.microsoft.com/office/powerpoint/2010/main" val="16147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4CCA6-0DCD-454A-8529-6FB2E72D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Jak můžeme podpořit váš rozvojový záměr v oblasti digitální 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36A992-6CBB-45B7-97EE-5D5F22E5E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68" y="1925054"/>
            <a:ext cx="12028598" cy="4186988"/>
          </a:xfrm>
        </p:spPr>
      </p:pic>
    </p:spTree>
    <p:extLst>
      <p:ext uri="{BB962C8B-B14F-4D97-AF65-F5344CB8AC3E}">
        <p14:creationId xmlns:p14="http://schemas.microsoft.com/office/powerpoint/2010/main" val="23945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Jak můžeme podpořit váš rozvojový záměr v oblasti rovných příležitostí ve vzdělávání?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A112E4-5560-48B4-A850-40DCA2B8D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25" y="1973178"/>
            <a:ext cx="11896052" cy="4058653"/>
          </a:xfrm>
        </p:spPr>
      </p:pic>
    </p:spTree>
    <p:extLst>
      <p:ext uri="{BB962C8B-B14F-4D97-AF65-F5344CB8AC3E}">
        <p14:creationId xmlns:p14="http://schemas.microsoft.com/office/powerpoint/2010/main" val="29103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Měli byste zájem o setkání (a máte témata, která byste rádi prodiskutovali):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C6417B-E51A-4CD4-8FC6-86AFB72E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86" y="1957136"/>
            <a:ext cx="11428421" cy="4411579"/>
          </a:xfrm>
        </p:spPr>
      </p:pic>
    </p:spTree>
    <p:extLst>
      <p:ext uri="{BB962C8B-B14F-4D97-AF65-F5344CB8AC3E}">
        <p14:creationId xmlns:p14="http://schemas.microsoft.com/office/powerpoint/2010/main" val="12504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704088"/>
            <a:ext cx="1096658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Měli byste zájem o setkání (a máte témata, která byste rádi prodiskutovali):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208D7A-E469-4351-9556-5ED52847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43,7 % - nemají zájem</a:t>
            </a:r>
          </a:p>
          <a:p>
            <a:r>
              <a:rPr lang="cs-CZ" dirty="0"/>
              <a:t>17,8 % - s knihovnou v okolí</a:t>
            </a:r>
          </a:p>
          <a:p>
            <a:r>
              <a:rPr lang="cs-CZ" dirty="0"/>
              <a:t>16,1 % - mezinárodní úroveň pro pedagogy</a:t>
            </a:r>
          </a:p>
          <a:p>
            <a:r>
              <a:rPr lang="cs-CZ" dirty="0"/>
              <a:t>11,5 % - mezinárodní úroveň pro žáky</a:t>
            </a:r>
          </a:p>
          <a:p>
            <a:r>
              <a:rPr lang="cs-CZ" dirty="0"/>
              <a:t>4 % - s DDM v okolí</a:t>
            </a:r>
          </a:p>
          <a:p>
            <a:r>
              <a:rPr lang="cs-CZ" dirty="0"/>
              <a:t>3,4 % - se ZUŠ v okolí</a:t>
            </a:r>
          </a:p>
          <a:p>
            <a:r>
              <a:rPr lang="cs-CZ" dirty="0"/>
              <a:t>zbylé se setkávají na různých platformách, které kladně hodnotí</a:t>
            </a:r>
          </a:p>
        </p:txBody>
      </p:sp>
    </p:spTree>
    <p:extLst>
      <p:ext uri="{BB962C8B-B14F-4D97-AF65-F5344CB8AC3E}">
        <p14:creationId xmlns:p14="http://schemas.microsoft.com/office/powerpoint/2010/main" val="17021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670606"/>
            <a:ext cx="10476722" cy="6294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Ostatní sdělení, doporučení, návrh oblastí, lektorů apod…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2AE43-0BEF-474D-8705-5C1EA61B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49"/>
            <a:ext cx="10515600" cy="518235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vám a oceňuji podporu města nejen v oblasti školství :-)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čtenářská gramotnost - např. lektorka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Vakočová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"Potřebovali bychom lektory pro učitele,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speakers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1x týdně odpoledne.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Máme rozvíjet digitální gramotnost žáků, nakoupena je spousta pomůcek, dostali jsme peníze na digitální propast, ale na 1.stupni ZŠ je základ kvalitní interaktivní tabule, kterou by všichni ve třídách potřebovali.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 bychom potřebovali nové prostory. Třídy společné se družinou jsou velký problém."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Postavení a důležitost role kariérového poradenství ve škole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kreativní tvoření - více finančních možností, prostředků na nakoupení různých materiálů k tvoření apod.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64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6294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Ostatní sdělení, doporučení, návrh oblastí, lektorů apod…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2AE43-0BEF-474D-8705-5C1EA61B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611"/>
            <a:ext cx="10515600" cy="518235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pedagogika v ZŠ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Četba v cizím jazyce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těžkosti s vývojem a dozráváním u dětí, komunikace se ZZ -např. přednášející pan Halda??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odklad školní docházky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si vážím podpory školních psychologů, pravidelných setkání i podpory dalšího vzdělávání, které se nám z města dostává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bychom rádi za rodilé mluvčí do škol, jako byli v přechozích letech.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42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8D7BB-0C6D-42E7-A806-E2DDC22BB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99736"/>
            <a:ext cx="10468864" cy="1828800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ZUŠ a DDM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959097-88BC-487A-A5F0-66A13B9F3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6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52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12 respondentů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8EB7E0C-E4B5-48D2-ACBE-E8B211F80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89" y="1516520"/>
            <a:ext cx="9160042" cy="415414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2C2C0A-AD9A-4AEA-9670-46A50F80FA14}"/>
              </a:ext>
            </a:extLst>
          </p:cNvPr>
          <p:cNvSpPr txBox="1"/>
          <p:nvPr/>
        </p:nvSpPr>
        <p:spPr>
          <a:xfrm>
            <a:off x="4804610" y="3593593"/>
            <a:ext cx="4780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j-lt"/>
              </a:rPr>
              <a:t>7 x DDM Sluníčko</a:t>
            </a:r>
          </a:p>
          <a:p>
            <a:r>
              <a:rPr lang="cs-CZ" sz="2400" dirty="0">
                <a:latin typeface="+mj-lt"/>
              </a:rPr>
              <a:t>1 x DDM Matýsek</a:t>
            </a:r>
          </a:p>
          <a:p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3 x ZUŠ Otrokovice</a:t>
            </a:r>
          </a:p>
          <a:p>
            <a:r>
              <a:rPr lang="cs-CZ" sz="2400" dirty="0">
                <a:latin typeface="+mj-lt"/>
              </a:rPr>
              <a:t>1 x ZUŠ Rudolfa </a:t>
            </a:r>
            <a:r>
              <a:rPr lang="cs-CZ" sz="2400" dirty="0" err="1">
                <a:latin typeface="+mj-lt"/>
              </a:rPr>
              <a:t>Firkušného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46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56B11-79E6-4808-A2C8-D325872B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373224"/>
            <a:ext cx="10966580" cy="1134901"/>
          </a:xfrm>
        </p:spPr>
        <p:txBody>
          <a:bodyPr>
            <a:normAutofit/>
          </a:bodyPr>
          <a:lstStyle/>
          <a:p>
            <a:r>
              <a:rPr lang="cs-CZ" sz="4900" dirty="0">
                <a:solidFill>
                  <a:srgbClr val="FF0000"/>
                </a:solidFill>
              </a:rPr>
              <a:t>33 respondentů</a:t>
            </a:r>
          </a:p>
        </p:txBody>
      </p:sp>
      <p:pic>
        <p:nvPicPr>
          <p:cNvPr id="1026" name="Picture 2" descr="Graf odpovědí Formulářů. Název otázky: Za kterou školu dotazník vyplňujete:. Počet odpovědí: 33 odpovědí.">
            <a:extLst>
              <a:ext uri="{FF2B5EF4-FFF2-40B4-BE49-F238E27FC236}">
                <a16:creationId xmlns:a16="http://schemas.microsoft.com/office/drawing/2014/main" id="{C23A377D-E6D8-4155-BE16-1BD927EA1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" y="1454901"/>
            <a:ext cx="11074240" cy="50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8843"/>
            <a:ext cx="10972800" cy="1143000"/>
          </a:xfrm>
        </p:spPr>
        <p:txBody>
          <a:bodyPr>
            <a:normAutofit/>
          </a:bodyPr>
          <a:lstStyle/>
          <a:p>
            <a:r>
              <a:rPr lang="cs-CZ" sz="3200" b="1" i="0" dirty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Jaké vzdělávání a podporu rozvoje kompetencí byste uvítali pro svoji práci ŘŠ/ZŘŠ? 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15AB21-310E-4C55-9B3E-6CF02156F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20" y="2185211"/>
            <a:ext cx="11463080" cy="4581774"/>
          </a:xfrm>
        </p:spPr>
      </p:pic>
    </p:spTree>
    <p:extLst>
      <p:ext uri="{BB962C8B-B14F-4D97-AF65-F5344CB8AC3E}">
        <p14:creationId xmlns:p14="http://schemas.microsoft.com/office/powerpoint/2010/main" val="9706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2480"/>
            <a:ext cx="10972800" cy="1143000"/>
          </a:xfrm>
        </p:spPr>
        <p:txBody>
          <a:bodyPr>
            <a:normAutofit/>
          </a:bodyPr>
          <a:lstStyle/>
          <a:p>
            <a:r>
              <a:rPr lang="cs-CZ" sz="3200" b="1" i="0" dirty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Jaké vzdělávání a podporu rozvoje kompetencí byste uvítali pro svoji práci ŘŠ/ZŘŠ? 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636EA9-25BC-4854-927F-82EFBF9A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9373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+mj-lt"/>
              </a:rPr>
              <a:t>Nejvíce preferované oblasti rozvoje: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Well-being</a:t>
            </a:r>
            <a:r>
              <a:rPr lang="cs-CZ" dirty="0">
                <a:latin typeface="+mj-lt"/>
              </a:rPr>
              <a:t> – 41,7 %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Mentoring, coaching, supervize – 33,3 %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Právní předpisy a jejich aplikace ve školství -16,7 %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Organizace školy a pedagogického procesu – 8,3 %</a:t>
            </a:r>
          </a:p>
        </p:txBody>
      </p:sp>
    </p:spTree>
    <p:extLst>
      <p:ext uri="{BB962C8B-B14F-4D97-AF65-F5344CB8AC3E}">
        <p14:creationId xmlns:p14="http://schemas.microsoft.com/office/powerpoint/2010/main" val="22825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C000"/>
                </a:solidFill>
                <a:latin typeface="Roboto" panose="02000000000000000000" pitchFamily="2" charset="0"/>
              </a:rPr>
              <a:t>Jak můžeme podpořit váš rozvojový záměr v oblasti digitální 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DEC9F2-3686-41C3-8130-9DFB131AD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1" y="2021305"/>
            <a:ext cx="11953907" cy="3962400"/>
          </a:xfrm>
        </p:spPr>
      </p:pic>
    </p:spTree>
    <p:extLst>
      <p:ext uri="{BB962C8B-B14F-4D97-AF65-F5344CB8AC3E}">
        <p14:creationId xmlns:p14="http://schemas.microsoft.com/office/powerpoint/2010/main" val="8992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C000"/>
                </a:solidFill>
                <a:latin typeface="Roboto" panose="02000000000000000000" pitchFamily="2" charset="0"/>
              </a:rPr>
              <a:t>Jak můžeme podpořit váš rozvojový záměr v oblasti rovných příležitostí ve vzdělávání?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99FD7D-F4AF-4E93-9521-1385DF0C9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91" y="2101516"/>
            <a:ext cx="11737454" cy="3882189"/>
          </a:xfrm>
        </p:spPr>
      </p:pic>
    </p:spTree>
    <p:extLst>
      <p:ext uri="{BB962C8B-B14F-4D97-AF65-F5344CB8AC3E}">
        <p14:creationId xmlns:p14="http://schemas.microsoft.com/office/powerpoint/2010/main" val="21330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C000"/>
                </a:solidFill>
                <a:latin typeface="Roboto" panose="02000000000000000000" pitchFamily="2" charset="0"/>
              </a:rPr>
              <a:t>Měli byste zájem o setkání (a máte témata, která byste rádi prodiskutovali):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6E3BE6-F82A-4BB7-B647-7D0EC0698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24" y="2194996"/>
            <a:ext cx="11286576" cy="4453438"/>
          </a:xfrm>
        </p:spPr>
      </p:pic>
    </p:spTree>
    <p:extLst>
      <p:ext uri="{BB962C8B-B14F-4D97-AF65-F5344CB8AC3E}">
        <p14:creationId xmlns:p14="http://schemas.microsoft.com/office/powerpoint/2010/main" val="22430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8023"/>
            <a:ext cx="109728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C000"/>
                </a:solidFill>
                <a:latin typeface="Roboto" panose="02000000000000000000" pitchFamily="2" charset="0"/>
              </a:rPr>
              <a:t>Měli byste zájem o setkání (a máte témata, která byste rádi prodiskutovali):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62AA5C-8E6C-4BB7-BA72-3FCF3E63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4729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+mj-lt"/>
              </a:rPr>
              <a:t>54,5 % má zájem se setkávat se stejnou institucí v ČR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18,2 % momentálně nemá zájem o spolupráci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9,1 % - má šablony OP JAK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9,1 % - s MŠ v okolí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9,1 % - s organizací mimo ČR</a:t>
            </a:r>
          </a:p>
        </p:txBody>
      </p:sp>
    </p:spTree>
    <p:extLst>
      <p:ext uri="{BB962C8B-B14F-4D97-AF65-F5344CB8AC3E}">
        <p14:creationId xmlns:p14="http://schemas.microsoft.com/office/powerpoint/2010/main" val="23713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6902-C9F2-4D85-83C8-D24B0CF6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5779"/>
            <a:ext cx="10773747" cy="67143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C000"/>
                </a:solidFill>
                <a:latin typeface="Roboto" panose="02000000000000000000" pitchFamily="2" charset="0"/>
              </a:rPr>
              <a:t>Vlastní návrhy…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2AE43-0BEF-474D-8705-5C1EA61B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4263"/>
            <a:ext cx="10972800" cy="4389120"/>
          </a:xfrm>
        </p:spPr>
        <p:txBody>
          <a:bodyPr>
            <a:normAutofit/>
          </a:bodyPr>
          <a:lstStyle/>
          <a:p>
            <a:pPr algn="l"/>
            <a:r>
              <a:rPr lang="cs-CZ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rádi bychom realizovali různé workshopy pro žáky s odborníky (hudebníky, výtvarníky, tanečníky, herci), pořádání koncertů s profesionálními umělci i pro veřejnost (např. na Besedě nebo v kostele sv. Vojtěcha)</a:t>
            </a:r>
          </a:p>
          <a:p>
            <a:pPr algn="l"/>
            <a:r>
              <a:rPr lang="cs-CZ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společná snaha o revizi vyhlášky o zájmovém vzdělávání působením na MŠMT</a:t>
            </a:r>
          </a:p>
          <a:p>
            <a:pPr algn="l"/>
            <a:r>
              <a:rPr lang="cs-CZ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Partnerská ZUŠ - vytvoření třeba i se Slovenskou</a:t>
            </a:r>
          </a:p>
          <a:p>
            <a:pPr algn="l"/>
            <a:r>
              <a:rPr lang="cs-CZ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doplnění pomůcek do technických a přírodovědných kroužků</a:t>
            </a:r>
          </a:p>
          <a:p>
            <a:pPr algn="l"/>
            <a:r>
              <a:rPr lang="cs-CZ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Propojování formálního a zájmového vzdělávání.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1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B945C-86FC-43F8-9869-B8E6AB5D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97" y="2747772"/>
            <a:ext cx="10363200" cy="1362456"/>
          </a:xfrm>
        </p:spPr>
        <p:txBody>
          <a:bodyPr/>
          <a:lstStyle/>
          <a:p>
            <a:pPr algn="ctr"/>
            <a:r>
              <a:rPr lang="cs-CZ" sz="8000" dirty="0"/>
              <a:t>Jak se lišíme?</a:t>
            </a:r>
            <a:br>
              <a:rPr lang="cs-CZ" sz="8000" dirty="0"/>
            </a:br>
            <a:r>
              <a:rPr lang="cs-CZ" sz="5400" dirty="0">
                <a:solidFill>
                  <a:srgbClr val="FF0000"/>
                </a:solidFill>
              </a:rPr>
              <a:t>vedení </a:t>
            </a:r>
            <a:r>
              <a:rPr lang="cs-CZ" sz="5400" dirty="0">
                <a:solidFill>
                  <a:schemeClr val="tx1"/>
                </a:solidFill>
              </a:rPr>
              <a:t>X </a:t>
            </a:r>
            <a:r>
              <a:rPr lang="cs-CZ" sz="5400" dirty="0">
                <a:solidFill>
                  <a:srgbClr val="00B050"/>
                </a:solidFill>
              </a:rPr>
              <a:t>sbor…</a:t>
            </a:r>
            <a:endParaRPr lang="cs-CZ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6" y="905069"/>
            <a:ext cx="10486053" cy="530379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Jaké kompetence byste u vašich pedagogů rádi rozvíjeli?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951DE7-7EEC-4ECA-BE6B-BD93717C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35" y="1667096"/>
            <a:ext cx="5364324" cy="50219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+mj-lt"/>
              </a:rPr>
              <a:t>Nejvíce požadované kompetence: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1.) Vzdělávání s využitím nových technologií – 48,5 %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2.) Projektová výuka – 39,4 %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Logopedie a primární logopedická prevence – 39,4 %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3.) Alternativní/inovativní formy výuky – 36,4 %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4.) Pedagogická diagnostika – 36,4 %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5.) Individualizace vzdělávání a vedení portfolia dítěte/žáka – 33,3 %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6.) Formativní hodnocení – 27,3 %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7.) Spolupráce s rodiči a zákonnými zástupci – 27,3 %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j-lt"/>
              </a:rPr>
              <a:t>8.) Identifikace a rozvoj nadání dětí/žáků – 27,3 %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D8D9C37A-C396-4F7A-96A5-C5715119A053}"/>
              </a:ext>
            </a:extLst>
          </p:cNvPr>
          <p:cNvSpPr txBox="1">
            <a:spLocks/>
          </p:cNvSpPr>
          <p:nvPr/>
        </p:nvSpPr>
        <p:spPr>
          <a:xfrm>
            <a:off x="5728996" y="1667096"/>
            <a:ext cx="6288833" cy="5021930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b="1" dirty="0">
                <a:solidFill>
                  <a:srgbClr val="00B050"/>
                </a:solidFill>
                <a:latin typeface="+mj-lt"/>
              </a:rPr>
              <a:t>Nejvíce požadované kompetence: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1.) Vzdělávání s využitím nových technologií – 34,6 %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2.) Cizí jazyky, komunikace v cizím jazyce – 33 %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3.) Alternativní/inovativní formy výuky – 30,8 %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4.) </a:t>
            </a:r>
            <a:r>
              <a:rPr lang="cs-CZ" dirty="0" err="1">
                <a:solidFill>
                  <a:srgbClr val="00B050"/>
                </a:solidFill>
                <a:latin typeface="+mj-lt"/>
              </a:rPr>
              <a:t>Well-being</a:t>
            </a:r>
            <a:r>
              <a:rPr lang="cs-CZ" dirty="0">
                <a:solidFill>
                  <a:srgbClr val="00B050"/>
                </a:solidFill>
                <a:latin typeface="+mj-lt"/>
              </a:rPr>
              <a:t> a psychohygiena – 29,7 %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5.) Projektová výuka – 28,6 %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6.) Logopedie a primární logopedická prevence – 28,6 %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7.) Mediální gramotnost, prevence kyberšikany, chování na soc. sítích – 28,1 %</a:t>
            </a:r>
          </a:p>
          <a:p>
            <a:pPr marL="0" indent="0">
              <a:buFont typeface="Wingdings 2"/>
              <a:buNone/>
            </a:pPr>
            <a:r>
              <a:rPr lang="cs-CZ" dirty="0">
                <a:solidFill>
                  <a:srgbClr val="00B050"/>
                </a:solidFill>
                <a:latin typeface="+mj-lt"/>
              </a:rPr>
              <a:t>8.) Spolupráce s rodiči a zákonnými zástupci dětí a žáků – 28,1 %</a:t>
            </a:r>
          </a:p>
        </p:txBody>
      </p:sp>
    </p:spTree>
    <p:extLst>
      <p:ext uri="{BB962C8B-B14F-4D97-AF65-F5344CB8AC3E}">
        <p14:creationId xmlns:p14="http://schemas.microsoft.com/office/powerpoint/2010/main" val="38135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9209" y="718457"/>
            <a:ext cx="10486053" cy="530379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Co mají „</a:t>
            </a:r>
            <a:r>
              <a:rPr lang="cs-CZ" sz="3600" b="1" dirty="0">
                <a:solidFill>
                  <a:srgbClr val="00B050"/>
                </a:solidFill>
              </a:rPr>
              <a:t>ti </a:t>
            </a:r>
            <a:r>
              <a:rPr lang="cs-CZ" sz="3600" b="1" dirty="0">
                <a:solidFill>
                  <a:srgbClr val="FF0000"/>
                </a:solidFill>
              </a:rPr>
              <a:t>druzí</a:t>
            </a:r>
            <a:r>
              <a:rPr lang="cs-CZ" sz="3600" b="1" dirty="0">
                <a:solidFill>
                  <a:schemeClr val="tx1"/>
                </a:solidFill>
              </a:rPr>
              <a:t>“ jinak?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951DE7-7EEC-4ECA-BE6B-BD93717C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35448"/>
            <a:ext cx="6391470" cy="5021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FF0000"/>
                </a:solidFill>
                <a:latin typeface="+mj-lt"/>
              </a:rPr>
              <a:t>Nejvíce požadované kompetence ŘŠ: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1.) Vzdělávání s využitím nových technologií – 48,5 %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1.) Vzdělávání s využitím nových technologií – 34,6 %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2.-3.) Projektová výuka – 39,4 %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5. - 6.) Projektová výuka – 28,6 %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2.-3.) Logopedie a primární logopedická prevence – 39,4 %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5. - 6.) Logopedie a primární logopedická prevence – 28,6 %</a:t>
            </a:r>
            <a:endParaRPr lang="cs-CZ" sz="16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4. - 5.) Alternativní/inovativní formy výuky – 36,4 %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3.) Alternativní/inovativní formy výuky – 30,8 %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7. - 9.) Spolupráce s rodiči a zákonnými zástupci – 27,3 %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7. - 8.) Spolupráce s rodiči a zákonnými zástupci dětí a žáků – 28,1 %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-------------------------------------------------------------------------------------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4. - 5.) Pedagogická diagnostika – 36,4 %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6.) Individualizace vzdělávání a vedení portfolia dítěte/žáka – 33,3 %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7. - 9.) Formativní hodnocení – 27,3 %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7. - 9.) Identifikace a rozvoj nadání dětí/žáků – 27,3 %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D8D9C37A-C396-4F7A-96A5-C5715119A053}"/>
              </a:ext>
            </a:extLst>
          </p:cNvPr>
          <p:cNvSpPr txBox="1">
            <a:spLocks/>
          </p:cNvSpPr>
          <p:nvPr/>
        </p:nvSpPr>
        <p:spPr>
          <a:xfrm>
            <a:off x="6176865" y="1342142"/>
            <a:ext cx="6229740" cy="502193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1600" b="1" dirty="0">
                <a:solidFill>
                  <a:srgbClr val="00B050"/>
                </a:solidFill>
                <a:latin typeface="+mj-lt"/>
              </a:rPr>
              <a:t>Nejvíce požadované kompetence PP:</a:t>
            </a: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endParaRPr lang="cs-CZ" sz="1600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r>
              <a:rPr lang="cs-CZ" sz="1600" dirty="0">
                <a:solidFill>
                  <a:srgbClr val="FF0000"/>
                </a:solidFill>
                <a:latin typeface="+mj-lt"/>
              </a:rPr>
              <a:t>------------------------------------------------------------------------------------</a:t>
            </a:r>
          </a:p>
          <a:p>
            <a:pPr marL="0" indent="0">
              <a:buFont typeface="Wingdings 2"/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2.) Cizí jazyky, komunikace v cizím jazyce – 33 %</a:t>
            </a:r>
          </a:p>
          <a:p>
            <a:pPr marL="0" indent="0">
              <a:buFont typeface="Wingdings 2"/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4.) </a:t>
            </a:r>
            <a:r>
              <a:rPr lang="cs-CZ" sz="1600" dirty="0" err="1">
                <a:solidFill>
                  <a:srgbClr val="00B050"/>
                </a:solidFill>
                <a:latin typeface="+mj-lt"/>
              </a:rPr>
              <a:t>Well-being</a:t>
            </a:r>
            <a:r>
              <a:rPr lang="cs-CZ" sz="1600" dirty="0">
                <a:solidFill>
                  <a:srgbClr val="00B050"/>
                </a:solidFill>
                <a:latin typeface="+mj-lt"/>
              </a:rPr>
              <a:t> a psychohygiena – 29,7 %</a:t>
            </a:r>
          </a:p>
          <a:p>
            <a:pPr marL="0" indent="0">
              <a:buFont typeface="Wingdings 2"/>
              <a:buNone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7. - 8.) Mediální gramotnost, prevence kyberšikany, chování na soc. sítích – 28,1 %</a:t>
            </a:r>
          </a:p>
        </p:txBody>
      </p:sp>
    </p:spTree>
    <p:extLst>
      <p:ext uri="{BB962C8B-B14F-4D97-AF65-F5344CB8AC3E}">
        <p14:creationId xmlns:p14="http://schemas.microsoft.com/office/powerpoint/2010/main" val="30099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8" y="605869"/>
            <a:ext cx="11003901" cy="121909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Jakou oblast byste rádi za pomoci MAP IV v následujícím období ve svých školách podpořili a rozvíjeli?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360D02-BA88-46BE-82C9-3E5C0B974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97" y="1824959"/>
            <a:ext cx="10679005" cy="5000958"/>
          </a:xfrm>
        </p:spPr>
      </p:pic>
    </p:spTree>
    <p:extLst>
      <p:ext uri="{BB962C8B-B14F-4D97-AF65-F5344CB8AC3E}">
        <p14:creationId xmlns:p14="http://schemas.microsoft.com/office/powerpoint/2010/main" val="25623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B945C-86FC-43F8-9869-B8E6AB5D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97" y="2747772"/>
            <a:ext cx="10363200" cy="1362456"/>
          </a:xfrm>
        </p:spPr>
        <p:txBody>
          <a:bodyPr/>
          <a:lstStyle/>
          <a:p>
            <a:pPr algn="ctr"/>
            <a:r>
              <a:rPr lang="cs-CZ" sz="8000" dirty="0"/>
              <a:t>Jak se lišíme?</a:t>
            </a:r>
            <a:br>
              <a:rPr lang="cs-CZ" sz="8000" dirty="0"/>
            </a:br>
            <a:r>
              <a:rPr lang="cs-CZ" sz="5400" dirty="0">
                <a:solidFill>
                  <a:srgbClr val="FF0000"/>
                </a:solidFill>
              </a:rPr>
              <a:t>Chce se nám kamarádit?</a:t>
            </a:r>
            <a:endParaRPr lang="cs-CZ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208D7A-E469-4351-9556-5ED52847D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480"/>
            <a:ext cx="4680857" cy="438912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43,7 % - nemají zájem</a:t>
            </a:r>
          </a:p>
          <a:p>
            <a:r>
              <a:rPr lang="cs-CZ" dirty="0">
                <a:solidFill>
                  <a:srgbClr val="00B050"/>
                </a:solidFill>
              </a:rPr>
              <a:t>17,8 % - s knihovnou v okolí</a:t>
            </a:r>
          </a:p>
          <a:p>
            <a:r>
              <a:rPr lang="cs-CZ" dirty="0">
                <a:solidFill>
                  <a:srgbClr val="00B050"/>
                </a:solidFill>
              </a:rPr>
              <a:t>16,1 % - mezinárodní úroveň pro pedagogy</a:t>
            </a:r>
          </a:p>
          <a:p>
            <a:r>
              <a:rPr lang="cs-CZ" dirty="0">
                <a:solidFill>
                  <a:srgbClr val="00B050"/>
                </a:solidFill>
              </a:rPr>
              <a:t>11,5 % - mezinárodní úroveň pro žáky</a:t>
            </a:r>
          </a:p>
          <a:p>
            <a:r>
              <a:rPr lang="cs-CZ" dirty="0">
                <a:solidFill>
                  <a:srgbClr val="00B050"/>
                </a:solidFill>
              </a:rPr>
              <a:t>4 % - s DDM v okolí</a:t>
            </a:r>
          </a:p>
          <a:p>
            <a:r>
              <a:rPr lang="cs-CZ" dirty="0">
                <a:solidFill>
                  <a:srgbClr val="00B050"/>
                </a:solidFill>
              </a:rPr>
              <a:t>3,4 % - se ZUŠ v okolí</a:t>
            </a:r>
          </a:p>
          <a:p>
            <a:r>
              <a:rPr lang="cs-CZ" dirty="0">
                <a:solidFill>
                  <a:srgbClr val="00B050"/>
                </a:solidFill>
              </a:rPr>
              <a:t>zbylé se setkávají na různých platformách, které kladně hodnotí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AE2AB8AA-11AF-4A15-A7BA-B0E1FD14954F}"/>
              </a:ext>
            </a:extLst>
          </p:cNvPr>
          <p:cNvSpPr txBox="1">
            <a:spLocks/>
          </p:cNvSpPr>
          <p:nvPr/>
        </p:nvSpPr>
        <p:spPr>
          <a:xfrm>
            <a:off x="6043128" y="1935480"/>
            <a:ext cx="5539273" cy="4389120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0000"/>
                </a:solidFill>
                <a:latin typeface="+mj-lt"/>
              </a:rPr>
              <a:t>30,3 %  - nemá zájem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30,3 % - setkávání na mezinárodní úrovni pro pedagogy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21,2 % - setkávání na mezinárodní úrovni pro žáky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9,1 % - s knihovnou v okolí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1% - se ZUŠ v okolí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1% - s DDM v okolí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1% - spolupráci již má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212572F-FFCA-41A7-B389-56AB2E37E0B3}"/>
              </a:ext>
            </a:extLst>
          </p:cNvPr>
          <p:cNvSpPr txBox="1"/>
          <p:nvPr/>
        </p:nvSpPr>
        <p:spPr>
          <a:xfrm>
            <a:off x="993710" y="983120"/>
            <a:ext cx="934460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Měli byste zájem o setkání (a máte témata, která byste rádi prodiskutovali)?: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3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208D7A-E469-4351-9556-5ED52847D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480"/>
            <a:ext cx="10792409" cy="438912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43,7 % - nemají zájem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30,3 %  - nemá zájem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17,8 % - s knihovnou v okolí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9,1 % - s knihovnou v okolí</a:t>
            </a:r>
          </a:p>
          <a:p>
            <a:r>
              <a:rPr lang="cs-CZ" dirty="0">
                <a:solidFill>
                  <a:srgbClr val="00B050"/>
                </a:solidFill>
              </a:rPr>
              <a:t>16,1 % - mezinárodní úroveň pro pedagogy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30,3 % - setkávání na mezinárodní úrovni pro pedagogy</a:t>
            </a:r>
          </a:p>
          <a:p>
            <a:r>
              <a:rPr lang="cs-CZ" dirty="0">
                <a:solidFill>
                  <a:srgbClr val="00B050"/>
                </a:solidFill>
              </a:rPr>
              <a:t>11,5 % - mezinárodní úroveň pro žáky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21,2 % - setkávání na mezinárodní úrovni pro žáky</a:t>
            </a:r>
          </a:p>
          <a:p>
            <a:r>
              <a:rPr lang="cs-CZ" dirty="0">
                <a:solidFill>
                  <a:srgbClr val="00B050"/>
                </a:solidFill>
              </a:rPr>
              <a:t>4 % - s DDM v okolí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1% - s DDM v okolí</a:t>
            </a:r>
          </a:p>
          <a:p>
            <a:r>
              <a:rPr lang="cs-CZ" dirty="0">
                <a:solidFill>
                  <a:srgbClr val="00B050"/>
                </a:solidFill>
              </a:rPr>
              <a:t>3,4 % - se ZUŠ v okolí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1% - se ZUŠ v okolí</a:t>
            </a:r>
          </a:p>
          <a:p>
            <a:r>
              <a:rPr lang="cs-CZ" dirty="0">
                <a:solidFill>
                  <a:srgbClr val="00B050"/>
                </a:solidFill>
              </a:rPr>
              <a:t>zbylé se setkávají na různých platformách, které kladně hodnotí</a:t>
            </a: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1% - spolupráci již má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48CF0B5-3EB8-4ADE-8D7D-F765CE4E5F21}"/>
              </a:ext>
            </a:extLst>
          </p:cNvPr>
          <p:cNvSpPr txBox="1">
            <a:spLocks/>
          </p:cNvSpPr>
          <p:nvPr/>
        </p:nvSpPr>
        <p:spPr>
          <a:xfrm>
            <a:off x="0" y="793102"/>
            <a:ext cx="10486053" cy="530379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tx1"/>
                </a:solidFill>
              </a:rPr>
              <a:t>Co mají „</a:t>
            </a:r>
            <a:r>
              <a:rPr lang="cs-CZ" sz="3600" b="1" dirty="0">
                <a:solidFill>
                  <a:srgbClr val="00B050"/>
                </a:solidFill>
              </a:rPr>
              <a:t>ti </a:t>
            </a:r>
            <a:r>
              <a:rPr lang="cs-CZ" sz="3600" b="1" dirty="0">
                <a:solidFill>
                  <a:srgbClr val="FF0000"/>
                </a:solidFill>
              </a:rPr>
              <a:t>druzí</a:t>
            </a:r>
            <a:r>
              <a:rPr lang="cs-CZ" sz="3600" b="1" dirty="0">
                <a:solidFill>
                  <a:schemeClr val="tx1"/>
                </a:solidFill>
              </a:rPr>
              <a:t>“ jinak tentokrát?</a:t>
            </a:r>
          </a:p>
        </p:txBody>
      </p:sp>
    </p:spTree>
    <p:extLst>
      <p:ext uri="{BB962C8B-B14F-4D97-AF65-F5344CB8AC3E}">
        <p14:creationId xmlns:p14="http://schemas.microsoft.com/office/powerpoint/2010/main" val="28843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Jakou oblast byste rádi za pomoci MAP IV v následujícím období ve svých školách podpořili a rozvíjeli?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8122B5-7AC3-49CE-AC0F-92F3A365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+mj-lt"/>
              </a:rPr>
              <a:t>Prvních 5 oblastí: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Psychohygiena pedagogů - 57,6 %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Spolupráce MŠ – ZŠ – 30,3 %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Prevence – 24,2 %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Nadaní žáci – 24,2 %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Kultura a klima školy – 24,2 %</a:t>
            </a:r>
          </a:p>
        </p:txBody>
      </p:sp>
    </p:spTree>
    <p:extLst>
      <p:ext uri="{BB962C8B-B14F-4D97-AF65-F5344CB8AC3E}">
        <p14:creationId xmlns:p14="http://schemas.microsoft.com/office/powerpoint/2010/main" val="21006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 byste rádi v následujícím období rozvíjeli kariérové poradenství?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C2427E-C8C9-454B-BDE2-B42F67723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57" y="1844842"/>
            <a:ext cx="11807626" cy="4331369"/>
          </a:xfrm>
        </p:spPr>
      </p:pic>
    </p:spTree>
    <p:extLst>
      <p:ext uri="{BB962C8B-B14F-4D97-AF65-F5344CB8AC3E}">
        <p14:creationId xmlns:p14="http://schemas.microsoft.com/office/powerpoint/2010/main" val="24034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10" y="706501"/>
            <a:ext cx="10515600" cy="56531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Jaké kompetence byste u vašich pedagogů rádi rozvíjeli?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0947FE-0CC3-4AF4-BB74-C813349F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10" y="1271818"/>
            <a:ext cx="10278979" cy="5849023"/>
          </a:xfrm>
        </p:spPr>
      </p:pic>
    </p:spTree>
    <p:extLst>
      <p:ext uri="{BB962C8B-B14F-4D97-AF65-F5344CB8AC3E}">
        <p14:creationId xmlns:p14="http://schemas.microsoft.com/office/powerpoint/2010/main" val="901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6" y="905069"/>
            <a:ext cx="10486053" cy="5303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Jaké kompetence byste u vašich pedagogů rádi rozvíjeli?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951DE7-7EEC-4ECA-BE6B-BD93717C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096"/>
            <a:ext cx="10744200" cy="5021931"/>
          </a:xfrm>
        </p:spPr>
        <p:txBody>
          <a:bodyPr>
            <a:normAutofit/>
          </a:bodyPr>
          <a:lstStyle/>
          <a:p>
            <a:r>
              <a:rPr lang="cs-CZ" b="1" dirty="0">
                <a:latin typeface="+mj-lt"/>
              </a:rPr>
              <a:t>Nejvíce požadované kompetence: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Vzdělávání s využitím nových technologií – 48,5 %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Projektová výuka – 39,4 %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Logopedie a primární logopedická prevence – 39,4 %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Alternativní/inovativní formy výuky – 36,4 %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Pedagogická diagnostika – 36,4 %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Individualizace vzdělávání a vedení portfolia dítěte/žáka – 33,3 %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Formativní hodnocení – 27,3 %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Spolupráce s rodiči a zákonnými zástupci – 27,3 %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Identifikace a rozvoj nadání dětí/žáků – 27,3 %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2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A72B-6A23-4BE6-A81B-6EAD7530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 můžeme podpořit váš rozvojový záměr v oblasti čtenářské (</a:t>
            </a:r>
            <a:r>
              <a:rPr lang="cs-CZ" sz="2800" dirty="0" err="1">
                <a:solidFill>
                  <a:srgbClr val="FF0000"/>
                </a:solidFill>
              </a:rPr>
              <a:t>pre</a:t>
            </a:r>
            <a:r>
              <a:rPr lang="cs-CZ" sz="2800" dirty="0">
                <a:solidFill>
                  <a:srgbClr val="FF0000"/>
                </a:solidFill>
              </a:rPr>
              <a:t>)gramotnosti?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2B1DE7-A774-467E-82A2-5A4304200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72" y="1925052"/>
            <a:ext cx="11776792" cy="4170947"/>
          </a:xfrm>
        </p:spPr>
      </p:pic>
    </p:spTree>
    <p:extLst>
      <p:ext uri="{BB962C8B-B14F-4D97-AF65-F5344CB8AC3E}">
        <p14:creationId xmlns:p14="http://schemas.microsoft.com/office/powerpoint/2010/main" val="21753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týkající se debaty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4_TF03460637.potx" id="{1C1AAE4E-B432-436B-89A4-0D98EAE1EFA0}" vid="{E9858E47-2158-47B3-ACA8-7F29F0A48F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firemní debatu</Template>
  <TotalTime>990</TotalTime>
  <Words>1710</Words>
  <Application>Microsoft Office PowerPoint</Application>
  <PresentationFormat>Širokoúhlá obrazovka</PresentationFormat>
  <Paragraphs>202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Palatino Linotype</vt:lpstr>
      <vt:lpstr>Roboto</vt:lpstr>
      <vt:lpstr>Wingdings 2</vt:lpstr>
      <vt:lpstr>Prezentace týkající se debaty</vt:lpstr>
      <vt:lpstr>Výsledky dotazníkového šetření  v ORP OTROKOVICE</vt:lpstr>
      <vt:lpstr>Vedení škol</vt:lpstr>
      <vt:lpstr>33 respondentů</vt:lpstr>
      <vt:lpstr>Jakou oblast byste rádi za pomoci MAP IV v následujícím období ve svých školách podpořili a rozvíjeli?</vt:lpstr>
      <vt:lpstr>Jakou oblast byste rádi za pomoci MAP IV v následujícím období ve svých školách podpořili a rozvíjeli?</vt:lpstr>
      <vt:lpstr>Jak byste rádi v následujícím období rozvíjeli kariérové poradenství?</vt:lpstr>
      <vt:lpstr>Jaké kompetence byste u vašich pedagogů rádi rozvíjeli?</vt:lpstr>
      <vt:lpstr>Jaké kompetence byste u vašich pedagogů rádi rozvíjeli?</vt:lpstr>
      <vt:lpstr>Jak můžeme podpořit váš rozvojový záměr v oblasti čtenářské (pre)gramotnosti?</vt:lpstr>
      <vt:lpstr>Jak můžeme podpořit váš rozvojový záměr v oblasti matematické (pre)gramotnosti?</vt:lpstr>
      <vt:lpstr>Jak můžeme podpořit váš rozvojový záměr v oblasti digitální gramotnosti?</vt:lpstr>
      <vt:lpstr>Jak můžeme podpořit váš rozvojový záměr v oblasti rovných příležitostí ve vzdělávání?</vt:lpstr>
      <vt:lpstr>Jaké vzdělávání a podporu rozvoje kompetencí byste uvítali pro svoji práci ŘŠ/ZŘŠ?</vt:lpstr>
      <vt:lpstr>Měli byste zájem o setkání (a máte témata, která byste rádi prodiskutovali):</vt:lpstr>
      <vt:lpstr>Měli byste zájem o setkání (a máte témata, která byste rádi prodiskutovali):</vt:lpstr>
      <vt:lpstr>Pedagogičtí pracovníci</vt:lpstr>
      <vt:lpstr>185 respondentů</vt:lpstr>
      <vt:lpstr>Jaké kompetence byste u sebe / na škole rádi rozvíjeli?</vt:lpstr>
      <vt:lpstr>Jaké kompetence byste u sebe / na škole rádi rozvíjeli?</vt:lpstr>
      <vt:lpstr>Jak můžeme podpořit váš rozvojový záměr v oblasti čtenářské (pre)gramotnosti?</vt:lpstr>
      <vt:lpstr>Jak můžeme podpořit váš rozvojový záměr v oblasti matematické (pre)gramotnosti?</vt:lpstr>
      <vt:lpstr>Jak můžeme podpořit váš rozvojový záměr v oblasti digitální gramotnosti?</vt:lpstr>
      <vt:lpstr>Jak můžeme podpořit váš rozvojový záměr v oblasti rovných příležitostí ve vzdělávání?</vt:lpstr>
      <vt:lpstr>Měli byste zájem o setkání (a máte témata, která byste rádi prodiskutovali):</vt:lpstr>
      <vt:lpstr>Měli byste zájem o setkání (a máte témata, která byste rádi prodiskutovali):</vt:lpstr>
      <vt:lpstr>Ostatní sdělení, doporučení, návrh oblastí, lektorů apod…</vt:lpstr>
      <vt:lpstr>Ostatní sdělení, doporučení, návrh oblastí, lektorů apod…</vt:lpstr>
      <vt:lpstr>ZUŠ a DDM</vt:lpstr>
      <vt:lpstr>12 respondentů</vt:lpstr>
      <vt:lpstr>Jaké vzdělávání a podporu rozvoje kompetencí byste uvítali pro svoji práci ŘŠ/ZŘŠ? </vt:lpstr>
      <vt:lpstr>Jaké vzdělávání a podporu rozvoje kompetencí byste uvítali pro svoji práci ŘŠ/ZŘŠ? </vt:lpstr>
      <vt:lpstr>Jak můžeme podpořit váš rozvojový záměr v oblasti digitální gramotnosti?</vt:lpstr>
      <vt:lpstr>Jak můžeme podpořit váš rozvojový záměr v oblasti rovných příležitostí ve vzdělávání?</vt:lpstr>
      <vt:lpstr>Měli byste zájem o setkání (a máte témata, která byste rádi prodiskutovali):</vt:lpstr>
      <vt:lpstr>Měli byste zájem o setkání (a máte témata, která byste rádi prodiskutovali):</vt:lpstr>
      <vt:lpstr>Vlastní návrhy…</vt:lpstr>
      <vt:lpstr>Jak se lišíme? vedení X sbor…</vt:lpstr>
      <vt:lpstr>Jaké kompetence byste u vašich pedagogů rádi rozvíjeli?</vt:lpstr>
      <vt:lpstr>Co mají „ti druzí“ jinak?</vt:lpstr>
      <vt:lpstr>Jak se lišíme? Chce se nám kamarádit?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POZVÁNKA NA SETKÁNÍ  PRACOVNÍ SKUPINY DIGITÁLNÍ TECHNOLOGIE</dc:title>
  <dc:creator>Vladimíra Brožová</dc:creator>
  <cp:lastModifiedBy>Dobrovolská Veronika</cp:lastModifiedBy>
  <cp:revision>45</cp:revision>
  <dcterms:created xsi:type="dcterms:W3CDTF">2022-10-04T06:53:56Z</dcterms:created>
  <dcterms:modified xsi:type="dcterms:W3CDTF">2023-04-03T08:01:11Z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