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6" r:id="rId2"/>
    <p:sldId id="326" r:id="rId3"/>
    <p:sldId id="373" r:id="rId4"/>
    <p:sldId id="328" r:id="rId5"/>
    <p:sldId id="329" r:id="rId6"/>
    <p:sldId id="269" r:id="rId7"/>
    <p:sldId id="330" r:id="rId8"/>
    <p:sldId id="331" r:id="rId9"/>
    <p:sldId id="332" r:id="rId10"/>
    <p:sldId id="333" r:id="rId11"/>
    <p:sldId id="334" r:id="rId12"/>
    <p:sldId id="274" r:id="rId13"/>
    <p:sldId id="335" r:id="rId14"/>
    <p:sldId id="390" r:id="rId15"/>
    <p:sldId id="336" r:id="rId16"/>
    <p:sldId id="337" r:id="rId17"/>
    <p:sldId id="257" r:id="rId18"/>
    <p:sldId id="258" r:id="rId19"/>
    <p:sldId id="379" r:id="rId20"/>
    <p:sldId id="260" r:id="rId21"/>
    <p:sldId id="380" r:id="rId22"/>
    <p:sldId id="262" r:id="rId23"/>
    <p:sldId id="381" r:id="rId24"/>
    <p:sldId id="295" r:id="rId25"/>
    <p:sldId id="296" r:id="rId26"/>
    <p:sldId id="265" r:id="rId27"/>
    <p:sldId id="266" r:id="rId28"/>
    <p:sldId id="267" r:id="rId29"/>
    <p:sldId id="268" r:id="rId30"/>
    <p:sldId id="382" r:id="rId31"/>
    <p:sldId id="270" r:id="rId32"/>
    <p:sldId id="271" r:id="rId33"/>
    <p:sldId id="272" r:id="rId34"/>
    <p:sldId id="273" r:id="rId35"/>
    <p:sldId id="383" r:id="rId36"/>
    <p:sldId id="297" r:id="rId37"/>
    <p:sldId id="275" r:id="rId38"/>
    <p:sldId id="276" r:id="rId39"/>
    <p:sldId id="277" r:id="rId40"/>
    <p:sldId id="278" r:id="rId41"/>
    <p:sldId id="279" r:id="rId42"/>
    <p:sldId id="280" r:id="rId43"/>
    <p:sldId id="281" r:id="rId44"/>
    <p:sldId id="282" r:id="rId45"/>
    <p:sldId id="283" r:id="rId46"/>
    <p:sldId id="284" r:id="rId47"/>
    <p:sldId id="384" r:id="rId48"/>
    <p:sldId id="385" r:id="rId49"/>
    <p:sldId id="386" r:id="rId50"/>
    <p:sldId id="387" r:id="rId51"/>
    <p:sldId id="388" r:id="rId52"/>
    <p:sldId id="389" r:id="rId53"/>
    <p:sldId id="292" r:id="rId54"/>
    <p:sldId id="293" r:id="rId55"/>
    <p:sldId id="343" r:id="rId56"/>
    <p:sldId id="344" r:id="rId57"/>
    <p:sldId id="345" r:id="rId58"/>
    <p:sldId id="360" r:id="rId59"/>
    <p:sldId id="361" r:id="rId60"/>
    <p:sldId id="346" r:id="rId61"/>
    <p:sldId id="285" r:id="rId62"/>
    <p:sldId id="286" r:id="rId63"/>
    <p:sldId id="287" r:id="rId64"/>
    <p:sldId id="288" r:id="rId65"/>
    <p:sldId id="289" r:id="rId66"/>
    <p:sldId id="290" r:id="rId67"/>
    <p:sldId id="291" r:id="rId68"/>
    <p:sldId id="347" r:id="rId69"/>
    <p:sldId id="348" r:id="rId70"/>
    <p:sldId id="349" r:id="rId71"/>
    <p:sldId id="350" r:id="rId72"/>
    <p:sldId id="351" r:id="rId73"/>
    <p:sldId id="352" r:id="rId74"/>
    <p:sldId id="263" r:id="rId75"/>
    <p:sldId id="353" r:id="rId76"/>
    <p:sldId id="354" r:id="rId77"/>
    <p:sldId id="355" r:id="rId78"/>
    <p:sldId id="356" r:id="rId79"/>
    <p:sldId id="375" r:id="rId80"/>
    <p:sldId id="376" r:id="rId81"/>
    <p:sldId id="377" r:id="rId82"/>
    <p:sldId id="391" r:id="rId83"/>
    <p:sldId id="392" r:id="rId84"/>
    <p:sldId id="393" r:id="rId85"/>
    <p:sldId id="394" r:id="rId86"/>
    <p:sldId id="395" r:id="rId87"/>
    <p:sldId id="396" r:id="rId88"/>
    <p:sldId id="397" r:id="rId89"/>
    <p:sldId id="400" r:id="rId90"/>
    <p:sldId id="398" r:id="rId91"/>
    <p:sldId id="399" r:id="rId92"/>
    <p:sldId id="378" r:id="rId93"/>
    <p:sldId id="261" r:id="rId94"/>
    <p:sldId id="372" r:id="rId9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60"/>
  </p:normalViewPr>
  <p:slideViewPr>
    <p:cSldViewPr snapToGrid="0">
      <p:cViewPr varScale="1">
        <p:scale>
          <a:sx n="87" d="100"/>
          <a:sy n="87" d="100"/>
        </p:scale>
        <p:origin x="48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10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a Poláková" userId="a65ecc33-7205-46a2-9830-59d90d46dea1" providerId="ADAL" clId="{4999D905-D26B-4422-B6DD-4A356F6CEBA9}"/>
    <pc:docChg chg="custSel addSld modSld">
      <pc:chgData name="Hana Poláková" userId="a65ecc33-7205-46a2-9830-59d90d46dea1" providerId="ADAL" clId="{4999D905-D26B-4422-B6DD-4A356F6CEBA9}" dt="2023-06-10T16:57:05.943" v="266" actId="115"/>
      <pc:docMkLst>
        <pc:docMk/>
      </pc:docMkLst>
      <pc:sldChg chg="modSp mod">
        <pc:chgData name="Hana Poláková" userId="a65ecc33-7205-46a2-9830-59d90d46dea1" providerId="ADAL" clId="{4999D905-D26B-4422-B6DD-4A356F6CEBA9}" dt="2023-06-04T17:24:47.493" v="149" actId="20577"/>
        <pc:sldMkLst>
          <pc:docMk/>
          <pc:sldMk cId="3435068706" sldId="256"/>
        </pc:sldMkLst>
        <pc:spChg chg="mod">
          <ac:chgData name="Hana Poláková" userId="a65ecc33-7205-46a2-9830-59d90d46dea1" providerId="ADAL" clId="{4999D905-D26B-4422-B6DD-4A356F6CEBA9}" dt="2023-06-04T17:24:47.493" v="149" actId="20577"/>
          <ac:spMkLst>
            <pc:docMk/>
            <pc:sldMk cId="3435068706" sldId="256"/>
            <ac:spMk id="3" creationId="{58573347-D346-49AA-A125-CFBF65948F22}"/>
          </ac:spMkLst>
        </pc:spChg>
      </pc:sldChg>
      <pc:sldChg chg="modSp mod">
        <pc:chgData name="Hana Poláková" userId="a65ecc33-7205-46a2-9830-59d90d46dea1" providerId="ADAL" clId="{4999D905-D26B-4422-B6DD-4A356F6CEBA9}" dt="2023-06-04T17:34:27.075" v="231" actId="255"/>
        <pc:sldMkLst>
          <pc:docMk/>
          <pc:sldMk cId="614379937" sldId="258"/>
        </pc:sldMkLst>
        <pc:spChg chg="mod">
          <ac:chgData name="Hana Poláková" userId="a65ecc33-7205-46a2-9830-59d90d46dea1" providerId="ADAL" clId="{4999D905-D26B-4422-B6DD-4A356F6CEBA9}" dt="2023-06-04T17:34:27.075" v="231" actId="255"/>
          <ac:spMkLst>
            <pc:docMk/>
            <pc:sldMk cId="614379937" sldId="258"/>
            <ac:spMk id="3" creationId="{99B8FB2F-57BF-83B9-60DB-3F9C8FCC8615}"/>
          </ac:spMkLst>
        </pc:spChg>
      </pc:sldChg>
      <pc:sldChg chg="modSp mod">
        <pc:chgData name="Hana Poláková" userId="a65ecc33-7205-46a2-9830-59d90d46dea1" providerId="ADAL" clId="{4999D905-D26B-4422-B6DD-4A356F6CEBA9}" dt="2023-06-04T17:24:20.539" v="130" actId="20577"/>
        <pc:sldMkLst>
          <pc:docMk/>
          <pc:sldMk cId="0" sldId="261"/>
        </pc:sldMkLst>
        <pc:spChg chg="mod">
          <ac:chgData name="Hana Poláková" userId="a65ecc33-7205-46a2-9830-59d90d46dea1" providerId="ADAL" clId="{4999D905-D26B-4422-B6DD-4A356F6CEBA9}" dt="2023-06-04T17:24:20.539" v="130" actId="20577"/>
          <ac:spMkLst>
            <pc:docMk/>
            <pc:sldMk cId="0" sldId="261"/>
            <ac:spMk id="23554" creationId="{00000000-0000-0000-0000-000000000000}"/>
          </ac:spMkLst>
        </pc:spChg>
      </pc:sldChg>
      <pc:sldChg chg="modSp mod">
        <pc:chgData name="Hana Poláková" userId="a65ecc33-7205-46a2-9830-59d90d46dea1" providerId="ADAL" clId="{4999D905-D26B-4422-B6DD-4A356F6CEBA9}" dt="2023-06-04T17:35:11.506" v="234" actId="27636"/>
        <pc:sldMkLst>
          <pc:docMk/>
          <pc:sldMk cId="1313141727" sldId="262"/>
        </pc:sldMkLst>
        <pc:spChg chg="mod">
          <ac:chgData name="Hana Poláková" userId="a65ecc33-7205-46a2-9830-59d90d46dea1" providerId="ADAL" clId="{4999D905-D26B-4422-B6DD-4A356F6CEBA9}" dt="2023-06-04T17:29:19.620" v="184" actId="255"/>
          <ac:spMkLst>
            <pc:docMk/>
            <pc:sldMk cId="1313141727" sldId="262"/>
            <ac:spMk id="2" creationId="{FFA39CE4-6BA1-1CE9-FFDE-12FDD46B36E8}"/>
          </ac:spMkLst>
        </pc:spChg>
        <pc:spChg chg="mod">
          <ac:chgData name="Hana Poláková" userId="a65ecc33-7205-46a2-9830-59d90d46dea1" providerId="ADAL" clId="{4999D905-D26B-4422-B6DD-4A356F6CEBA9}" dt="2023-06-04T17:35:11.506" v="234" actId="27636"/>
          <ac:spMkLst>
            <pc:docMk/>
            <pc:sldMk cId="1313141727" sldId="262"/>
            <ac:spMk id="3" creationId="{8A5D3114-3EF0-FF25-371B-20708B722E79}"/>
          </ac:spMkLst>
        </pc:spChg>
      </pc:sldChg>
      <pc:sldChg chg="modSp mod">
        <pc:chgData name="Hana Poláková" userId="a65ecc33-7205-46a2-9830-59d90d46dea1" providerId="ADAL" clId="{4999D905-D26B-4422-B6DD-4A356F6CEBA9}" dt="2023-06-04T17:27:02.004" v="171" actId="207"/>
        <pc:sldMkLst>
          <pc:docMk/>
          <pc:sldMk cId="3487599747" sldId="269"/>
        </pc:sldMkLst>
        <pc:spChg chg="mod">
          <ac:chgData name="Hana Poláková" userId="a65ecc33-7205-46a2-9830-59d90d46dea1" providerId="ADAL" clId="{4999D905-D26B-4422-B6DD-4A356F6CEBA9}" dt="2023-06-04T17:27:02.004" v="171" actId="207"/>
          <ac:spMkLst>
            <pc:docMk/>
            <pc:sldMk cId="3487599747" sldId="269"/>
            <ac:spMk id="3" creationId="{00000000-0000-0000-0000-000000000000}"/>
          </ac:spMkLst>
        </pc:spChg>
      </pc:sldChg>
      <pc:sldChg chg="modSp mod">
        <pc:chgData name="Hana Poláková" userId="a65ecc33-7205-46a2-9830-59d90d46dea1" providerId="ADAL" clId="{4999D905-D26B-4422-B6DD-4A356F6CEBA9}" dt="2023-06-04T17:32:49.389" v="219" actId="15"/>
        <pc:sldMkLst>
          <pc:docMk/>
          <pc:sldMk cId="583004224" sldId="272"/>
        </pc:sldMkLst>
        <pc:spChg chg="mod">
          <ac:chgData name="Hana Poláková" userId="a65ecc33-7205-46a2-9830-59d90d46dea1" providerId="ADAL" clId="{4999D905-D26B-4422-B6DD-4A356F6CEBA9}" dt="2023-06-04T17:32:49.389" v="219" actId="15"/>
          <ac:spMkLst>
            <pc:docMk/>
            <pc:sldMk cId="583004224" sldId="272"/>
            <ac:spMk id="3" creationId="{003D6FAF-62A6-D30C-FD97-8A5CB909E6CB}"/>
          </ac:spMkLst>
        </pc:spChg>
      </pc:sldChg>
      <pc:sldChg chg="modSp mod">
        <pc:chgData name="Hana Poláková" userId="a65ecc33-7205-46a2-9830-59d90d46dea1" providerId="ADAL" clId="{4999D905-D26B-4422-B6DD-4A356F6CEBA9}" dt="2023-06-04T17:28:23.687" v="181" actId="6549"/>
        <pc:sldMkLst>
          <pc:docMk/>
          <pc:sldMk cId="3685167030" sldId="274"/>
        </pc:sldMkLst>
        <pc:spChg chg="mod">
          <ac:chgData name="Hana Poláková" userId="a65ecc33-7205-46a2-9830-59d90d46dea1" providerId="ADAL" clId="{4999D905-D26B-4422-B6DD-4A356F6CEBA9}" dt="2023-06-04T17:28:23.687" v="181" actId="6549"/>
          <ac:spMkLst>
            <pc:docMk/>
            <pc:sldMk cId="3685167030" sldId="274"/>
            <ac:spMk id="2" creationId="{00000000-0000-0000-0000-000000000000}"/>
          </ac:spMkLst>
        </pc:spChg>
        <pc:spChg chg="mod">
          <ac:chgData name="Hana Poláková" userId="a65ecc33-7205-46a2-9830-59d90d46dea1" providerId="ADAL" clId="{4999D905-D26B-4422-B6DD-4A356F6CEBA9}" dt="2023-06-04T17:28:10.530" v="178" actId="255"/>
          <ac:spMkLst>
            <pc:docMk/>
            <pc:sldMk cId="3685167030" sldId="274"/>
            <ac:spMk id="3" creationId="{00000000-0000-0000-0000-000000000000}"/>
          </ac:spMkLst>
        </pc:spChg>
      </pc:sldChg>
      <pc:sldChg chg="modSp mod">
        <pc:chgData name="Hana Poláková" userId="a65ecc33-7205-46a2-9830-59d90d46dea1" providerId="ADAL" clId="{4999D905-D26B-4422-B6DD-4A356F6CEBA9}" dt="2023-06-04T17:30:55.227" v="194" actId="27636"/>
        <pc:sldMkLst>
          <pc:docMk/>
          <pc:sldMk cId="1104764497" sldId="275"/>
        </pc:sldMkLst>
        <pc:spChg chg="mod">
          <ac:chgData name="Hana Poláková" userId="a65ecc33-7205-46a2-9830-59d90d46dea1" providerId="ADAL" clId="{4999D905-D26B-4422-B6DD-4A356F6CEBA9}" dt="2023-06-04T17:30:55.227" v="194" actId="27636"/>
          <ac:spMkLst>
            <pc:docMk/>
            <pc:sldMk cId="1104764497" sldId="275"/>
            <ac:spMk id="3" creationId="{D8484551-7F0A-8F53-5676-5727E7763A12}"/>
          </ac:spMkLst>
        </pc:spChg>
      </pc:sldChg>
      <pc:sldChg chg="modSp mod">
        <pc:chgData name="Hana Poláková" userId="a65ecc33-7205-46a2-9830-59d90d46dea1" providerId="ADAL" clId="{4999D905-D26B-4422-B6DD-4A356F6CEBA9}" dt="2023-06-04T17:31:49.419" v="203" actId="27636"/>
        <pc:sldMkLst>
          <pc:docMk/>
          <pc:sldMk cId="969899967" sldId="279"/>
        </pc:sldMkLst>
        <pc:spChg chg="mod">
          <ac:chgData name="Hana Poláková" userId="a65ecc33-7205-46a2-9830-59d90d46dea1" providerId="ADAL" clId="{4999D905-D26B-4422-B6DD-4A356F6CEBA9}" dt="2023-06-04T17:31:49.419" v="203" actId="27636"/>
          <ac:spMkLst>
            <pc:docMk/>
            <pc:sldMk cId="969899967" sldId="279"/>
            <ac:spMk id="3" creationId="{3A19167C-EA81-9D6D-C63B-B3B54E516676}"/>
          </ac:spMkLst>
        </pc:spChg>
      </pc:sldChg>
      <pc:sldChg chg="modSp mod">
        <pc:chgData name="Hana Poláková" userId="a65ecc33-7205-46a2-9830-59d90d46dea1" providerId="ADAL" clId="{4999D905-D26B-4422-B6DD-4A356F6CEBA9}" dt="2023-06-04T17:32:10.785" v="206" actId="255"/>
        <pc:sldMkLst>
          <pc:docMk/>
          <pc:sldMk cId="2526067052" sldId="280"/>
        </pc:sldMkLst>
        <pc:spChg chg="mod">
          <ac:chgData name="Hana Poláková" userId="a65ecc33-7205-46a2-9830-59d90d46dea1" providerId="ADAL" clId="{4999D905-D26B-4422-B6DD-4A356F6CEBA9}" dt="2023-06-04T17:32:10.785" v="206" actId="255"/>
          <ac:spMkLst>
            <pc:docMk/>
            <pc:sldMk cId="2526067052" sldId="280"/>
            <ac:spMk id="3" creationId="{AED9A009-E688-9C50-482D-306CA58F6D20}"/>
          </ac:spMkLst>
        </pc:spChg>
      </pc:sldChg>
      <pc:sldChg chg="modSp mod">
        <pc:chgData name="Hana Poláková" userId="a65ecc33-7205-46a2-9830-59d90d46dea1" providerId="ADAL" clId="{4999D905-D26B-4422-B6DD-4A356F6CEBA9}" dt="2023-06-04T17:27:41.236" v="176" actId="207"/>
        <pc:sldMkLst>
          <pc:docMk/>
          <pc:sldMk cId="2702621386" sldId="331"/>
        </pc:sldMkLst>
        <pc:spChg chg="mod">
          <ac:chgData name="Hana Poláková" userId="a65ecc33-7205-46a2-9830-59d90d46dea1" providerId="ADAL" clId="{4999D905-D26B-4422-B6DD-4A356F6CEBA9}" dt="2023-06-04T17:27:41.236" v="176" actId="207"/>
          <ac:spMkLst>
            <pc:docMk/>
            <pc:sldMk cId="2702621386" sldId="331"/>
            <ac:spMk id="3" creationId="{00000000-0000-0000-0000-000000000000}"/>
          </ac:spMkLst>
        </pc:spChg>
      </pc:sldChg>
      <pc:sldChg chg="modSp mod">
        <pc:chgData name="Hana Poláková" userId="a65ecc33-7205-46a2-9830-59d90d46dea1" providerId="ADAL" clId="{4999D905-D26B-4422-B6DD-4A356F6CEBA9}" dt="2023-06-04T17:26:03.476" v="170" actId="113"/>
        <pc:sldMkLst>
          <pc:docMk/>
          <pc:sldMk cId="1441171915" sldId="332"/>
        </pc:sldMkLst>
        <pc:spChg chg="mod">
          <ac:chgData name="Hana Poláková" userId="a65ecc33-7205-46a2-9830-59d90d46dea1" providerId="ADAL" clId="{4999D905-D26B-4422-B6DD-4A356F6CEBA9}" dt="2023-06-04T17:26:03.476" v="170" actId="113"/>
          <ac:spMkLst>
            <pc:docMk/>
            <pc:sldMk cId="1441171915" sldId="332"/>
            <ac:spMk id="3" creationId="{00000000-0000-0000-0000-000000000000}"/>
          </ac:spMkLst>
        </pc:spChg>
      </pc:sldChg>
      <pc:sldChg chg="modSp mod">
        <pc:chgData name="Hana Poláková" userId="a65ecc33-7205-46a2-9830-59d90d46dea1" providerId="ADAL" clId="{4999D905-D26B-4422-B6DD-4A356F6CEBA9}" dt="2023-06-04T17:27:57.779" v="177" actId="255"/>
        <pc:sldMkLst>
          <pc:docMk/>
          <pc:sldMk cId="2191917723" sldId="333"/>
        </pc:sldMkLst>
        <pc:spChg chg="mod">
          <ac:chgData name="Hana Poláková" userId="a65ecc33-7205-46a2-9830-59d90d46dea1" providerId="ADAL" clId="{4999D905-D26B-4422-B6DD-4A356F6CEBA9}" dt="2023-06-04T17:27:57.779" v="177" actId="255"/>
          <ac:spMkLst>
            <pc:docMk/>
            <pc:sldMk cId="2191917723" sldId="333"/>
            <ac:spMk id="3" creationId="{00000000-0000-0000-0000-000000000000}"/>
          </ac:spMkLst>
        </pc:spChg>
      </pc:sldChg>
      <pc:sldChg chg="modSp mod">
        <pc:chgData name="Hana Poláková" userId="a65ecc33-7205-46a2-9830-59d90d46dea1" providerId="ADAL" clId="{4999D905-D26B-4422-B6DD-4A356F6CEBA9}" dt="2023-06-04T17:28:36.364" v="182" actId="207"/>
        <pc:sldMkLst>
          <pc:docMk/>
          <pc:sldMk cId="2470943376" sldId="335"/>
        </pc:sldMkLst>
        <pc:spChg chg="mod">
          <ac:chgData name="Hana Poláková" userId="a65ecc33-7205-46a2-9830-59d90d46dea1" providerId="ADAL" clId="{4999D905-D26B-4422-B6DD-4A356F6CEBA9}" dt="2023-06-04T17:28:36.364" v="182" actId="207"/>
          <ac:spMkLst>
            <pc:docMk/>
            <pc:sldMk cId="2470943376" sldId="335"/>
            <ac:spMk id="3" creationId="{00000000-0000-0000-0000-000000000000}"/>
          </ac:spMkLst>
        </pc:spChg>
      </pc:sldChg>
      <pc:sldChg chg="modSp mod">
        <pc:chgData name="Hana Poláková" userId="a65ecc33-7205-46a2-9830-59d90d46dea1" providerId="ADAL" clId="{4999D905-D26B-4422-B6DD-4A356F6CEBA9}" dt="2023-06-04T17:18:17.798" v="57" actId="255"/>
        <pc:sldMkLst>
          <pc:docMk/>
          <pc:sldMk cId="3729367400" sldId="348"/>
        </pc:sldMkLst>
        <pc:spChg chg="mod">
          <ac:chgData name="Hana Poláková" userId="a65ecc33-7205-46a2-9830-59d90d46dea1" providerId="ADAL" clId="{4999D905-D26B-4422-B6DD-4A356F6CEBA9}" dt="2023-06-04T17:18:03.205" v="55" actId="6549"/>
          <ac:spMkLst>
            <pc:docMk/>
            <pc:sldMk cId="3729367400" sldId="348"/>
            <ac:spMk id="2" creationId="{00000000-0000-0000-0000-000000000000}"/>
          </ac:spMkLst>
        </pc:spChg>
        <pc:spChg chg="mod">
          <ac:chgData name="Hana Poláková" userId="a65ecc33-7205-46a2-9830-59d90d46dea1" providerId="ADAL" clId="{4999D905-D26B-4422-B6DD-4A356F6CEBA9}" dt="2023-06-04T17:18:17.798" v="57" actId="255"/>
          <ac:spMkLst>
            <pc:docMk/>
            <pc:sldMk cId="3729367400" sldId="348"/>
            <ac:spMk id="3" creationId="{00000000-0000-0000-0000-000000000000}"/>
          </ac:spMkLst>
        </pc:spChg>
      </pc:sldChg>
      <pc:sldChg chg="modSp mod">
        <pc:chgData name="Hana Poláková" userId="a65ecc33-7205-46a2-9830-59d90d46dea1" providerId="ADAL" clId="{4999D905-D26B-4422-B6DD-4A356F6CEBA9}" dt="2023-06-04T17:42:20.892" v="250" actId="207"/>
        <pc:sldMkLst>
          <pc:docMk/>
          <pc:sldMk cId="2406909156" sldId="353"/>
        </pc:sldMkLst>
        <pc:spChg chg="mod">
          <ac:chgData name="Hana Poláková" userId="a65ecc33-7205-46a2-9830-59d90d46dea1" providerId="ADAL" clId="{4999D905-D26B-4422-B6DD-4A356F6CEBA9}" dt="2023-06-04T17:42:20.892" v="250" actId="207"/>
          <ac:spMkLst>
            <pc:docMk/>
            <pc:sldMk cId="2406909156" sldId="353"/>
            <ac:spMk id="3" creationId="{00000000-0000-0000-0000-000000000000}"/>
          </ac:spMkLst>
        </pc:spChg>
      </pc:sldChg>
      <pc:sldChg chg="modSp mod">
        <pc:chgData name="Hana Poláková" userId="a65ecc33-7205-46a2-9830-59d90d46dea1" providerId="ADAL" clId="{4999D905-D26B-4422-B6DD-4A356F6CEBA9}" dt="2023-06-04T17:42:48.679" v="252" actId="207"/>
        <pc:sldMkLst>
          <pc:docMk/>
          <pc:sldMk cId="3781742302" sldId="355"/>
        </pc:sldMkLst>
        <pc:spChg chg="mod">
          <ac:chgData name="Hana Poláková" userId="a65ecc33-7205-46a2-9830-59d90d46dea1" providerId="ADAL" clId="{4999D905-D26B-4422-B6DD-4A356F6CEBA9}" dt="2023-06-04T17:42:48.679" v="252" actId="207"/>
          <ac:spMkLst>
            <pc:docMk/>
            <pc:sldMk cId="3781742302" sldId="355"/>
            <ac:spMk id="3" creationId="{00000000-0000-0000-0000-000000000000}"/>
          </ac:spMkLst>
        </pc:spChg>
      </pc:sldChg>
      <pc:sldChg chg="modSp mod">
        <pc:chgData name="Hana Poláková" userId="a65ecc33-7205-46a2-9830-59d90d46dea1" providerId="ADAL" clId="{4999D905-D26B-4422-B6DD-4A356F6CEBA9}" dt="2023-06-04T17:42:59.574" v="253" actId="255"/>
        <pc:sldMkLst>
          <pc:docMk/>
          <pc:sldMk cId="1852226236" sldId="356"/>
        </pc:sldMkLst>
        <pc:spChg chg="mod">
          <ac:chgData name="Hana Poláková" userId="a65ecc33-7205-46a2-9830-59d90d46dea1" providerId="ADAL" clId="{4999D905-D26B-4422-B6DD-4A356F6CEBA9}" dt="2023-06-04T17:42:59.574" v="253" actId="255"/>
          <ac:spMkLst>
            <pc:docMk/>
            <pc:sldMk cId="1852226236" sldId="356"/>
            <ac:spMk id="3" creationId="{00000000-0000-0000-0000-000000000000}"/>
          </ac:spMkLst>
        </pc:spChg>
      </pc:sldChg>
      <pc:sldChg chg="modSp mod">
        <pc:chgData name="Hana Poláková" userId="a65ecc33-7205-46a2-9830-59d90d46dea1" providerId="ADAL" clId="{4999D905-D26B-4422-B6DD-4A356F6CEBA9}" dt="2023-06-04T17:43:08.089" v="254" actId="255"/>
        <pc:sldMkLst>
          <pc:docMk/>
          <pc:sldMk cId="437217320" sldId="375"/>
        </pc:sldMkLst>
        <pc:spChg chg="mod">
          <ac:chgData name="Hana Poláková" userId="a65ecc33-7205-46a2-9830-59d90d46dea1" providerId="ADAL" clId="{4999D905-D26B-4422-B6DD-4A356F6CEBA9}" dt="2023-06-04T17:43:08.089" v="254" actId="255"/>
          <ac:spMkLst>
            <pc:docMk/>
            <pc:sldMk cId="437217320" sldId="375"/>
            <ac:spMk id="3" creationId="{8FD9CABD-8E85-1527-5C46-AA070609BDCC}"/>
          </ac:spMkLst>
        </pc:spChg>
      </pc:sldChg>
      <pc:sldChg chg="modSp mod">
        <pc:chgData name="Hana Poláková" userId="a65ecc33-7205-46a2-9830-59d90d46dea1" providerId="ADAL" clId="{4999D905-D26B-4422-B6DD-4A356F6CEBA9}" dt="2023-06-04T17:43:23.177" v="255" actId="255"/>
        <pc:sldMkLst>
          <pc:docMk/>
          <pc:sldMk cId="2281986730" sldId="376"/>
        </pc:sldMkLst>
        <pc:spChg chg="mod">
          <ac:chgData name="Hana Poláková" userId="a65ecc33-7205-46a2-9830-59d90d46dea1" providerId="ADAL" clId="{4999D905-D26B-4422-B6DD-4A356F6CEBA9}" dt="2023-06-04T17:43:23.177" v="255" actId="255"/>
          <ac:spMkLst>
            <pc:docMk/>
            <pc:sldMk cId="2281986730" sldId="376"/>
            <ac:spMk id="3" creationId="{2AAF7FBF-8807-2240-4BD2-475399916851}"/>
          </ac:spMkLst>
        </pc:spChg>
      </pc:sldChg>
      <pc:sldChg chg="modSp mod">
        <pc:chgData name="Hana Poláková" userId="a65ecc33-7205-46a2-9830-59d90d46dea1" providerId="ADAL" clId="{4999D905-D26B-4422-B6DD-4A356F6CEBA9}" dt="2023-06-04T17:13:52.185" v="2" actId="255"/>
        <pc:sldMkLst>
          <pc:docMk/>
          <pc:sldMk cId="2591036999" sldId="378"/>
        </pc:sldMkLst>
        <pc:spChg chg="mod">
          <ac:chgData name="Hana Poláková" userId="a65ecc33-7205-46a2-9830-59d90d46dea1" providerId="ADAL" clId="{4999D905-D26B-4422-B6DD-4A356F6CEBA9}" dt="2023-06-04T17:13:52.185" v="2" actId="255"/>
          <ac:spMkLst>
            <pc:docMk/>
            <pc:sldMk cId="2591036999" sldId="378"/>
            <ac:spMk id="3" creationId="{22304681-1ABF-EFA2-FD66-760B7BBCC687}"/>
          </ac:spMkLst>
        </pc:spChg>
      </pc:sldChg>
      <pc:sldChg chg="modSp mod">
        <pc:chgData name="Hana Poláková" userId="a65ecc33-7205-46a2-9830-59d90d46dea1" providerId="ADAL" clId="{4999D905-D26B-4422-B6DD-4A356F6CEBA9}" dt="2023-06-04T17:35:29.593" v="235" actId="255"/>
        <pc:sldMkLst>
          <pc:docMk/>
          <pc:sldMk cId="2558305654" sldId="380"/>
        </pc:sldMkLst>
        <pc:spChg chg="mod">
          <ac:chgData name="Hana Poláková" userId="a65ecc33-7205-46a2-9830-59d90d46dea1" providerId="ADAL" clId="{4999D905-D26B-4422-B6DD-4A356F6CEBA9}" dt="2023-06-04T17:35:29.593" v="235" actId="255"/>
          <ac:spMkLst>
            <pc:docMk/>
            <pc:sldMk cId="2558305654" sldId="380"/>
            <ac:spMk id="3" creationId="{D125E71A-1033-0F2F-2141-CB7C3618B440}"/>
          </ac:spMkLst>
        </pc:spChg>
      </pc:sldChg>
      <pc:sldChg chg="modSp mod">
        <pc:chgData name="Hana Poláková" userId="a65ecc33-7205-46a2-9830-59d90d46dea1" providerId="ADAL" clId="{4999D905-D26B-4422-B6DD-4A356F6CEBA9}" dt="2023-06-04T17:34:59.381" v="232" actId="255"/>
        <pc:sldMkLst>
          <pc:docMk/>
          <pc:sldMk cId="2867191037" sldId="381"/>
        </pc:sldMkLst>
        <pc:spChg chg="mod">
          <ac:chgData name="Hana Poláková" userId="a65ecc33-7205-46a2-9830-59d90d46dea1" providerId="ADAL" clId="{4999D905-D26B-4422-B6DD-4A356F6CEBA9}" dt="2023-06-04T17:34:59.381" v="232" actId="255"/>
          <ac:spMkLst>
            <pc:docMk/>
            <pc:sldMk cId="2867191037" sldId="381"/>
            <ac:spMk id="3" creationId="{85BDC853-BFB4-4F69-0DC9-DB83FC6C19B5}"/>
          </ac:spMkLst>
        </pc:spChg>
      </pc:sldChg>
      <pc:sldChg chg="modSp mod">
        <pc:chgData name="Hana Poláková" userId="a65ecc33-7205-46a2-9830-59d90d46dea1" providerId="ADAL" clId="{4999D905-D26B-4422-B6DD-4A356F6CEBA9}" dt="2023-06-04T17:37:09.146" v="240" actId="255"/>
        <pc:sldMkLst>
          <pc:docMk/>
          <pc:sldMk cId="3027950567" sldId="383"/>
        </pc:sldMkLst>
        <pc:spChg chg="mod">
          <ac:chgData name="Hana Poláková" userId="a65ecc33-7205-46a2-9830-59d90d46dea1" providerId="ADAL" clId="{4999D905-D26B-4422-B6DD-4A356F6CEBA9}" dt="2023-06-04T17:37:09.146" v="240" actId="255"/>
          <ac:spMkLst>
            <pc:docMk/>
            <pc:sldMk cId="3027950567" sldId="383"/>
            <ac:spMk id="3" creationId="{81A9C379-3B81-94E7-6D12-0D1F35149F0F}"/>
          </ac:spMkLst>
        </pc:spChg>
      </pc:sldChg>
      <pc:sldChg chg="modSp mod">
        <pc:chgData name="Hana Poláková" userId="a65ecc33-7205-46a2-9830-59d90d46dea1" providerId="ADAL" clId="{4999D905-D26B-4422-B6DD-4A356F6CEBA9}" dt="2023-06-04T17:38:15.633" v="248" actId="255"/>
        <pc:sldMkLst>
          <pc:docMk/>
          <pc:sldMk cId="422448448" sldId="384"/>
        </pc:sldMkLst>
        <pc:spChg chg="mod">
          <ac:chgData name="Hana Poláková" userId="a65ecc33-7205-46a2-9830-59d90d46dea1" providerId="ADAL" clId="{4999D905-D26B-4422-B6DD-4A356F6CEBA9}" dt="2023-06-04T17:38:15.633" v="248" actId="255"/>
          <ac:spMkLst>
            <pc:docMk/>
            <pc:sldMk cId="422448448" sldId="384"/>
            <ac:spMk id="3" creationId="{EBFCB370-3140-D3C7-9975-CA3E500744B2}"/>
          </ac:spMkLst>
        </pc:spChg>
      </pc:sldChg>
      <pc:sldChg chg="modSp mod">
        <pc:chgData name="Hana Poláková" userId="a65ecc33-7205-46a2-9830-59d90d46dea1" providerId="ADAL" clId="{4999D905-D26B-4422-B6DD-4A356F6CEBA9}" dt="2023-06-10T16:57:05.943" v="266" actId="115"/>
        <pc:sldMkLst>
          <pc:docMk/>
          <pc:sldMk cId="1339246892" sldId="386"/>
        </pc:sldMkLst>
        <pc:spChg chg="mod">
          <ac:chgData name="Hana Poláková" userId="a65ecc33-7205-46a2-9830-59d90d46dea1" providerId="ADAL" clId="{4999D905-D26B-4422-B6DD-4A356F6CEBA9}" dt="2023-06-10T16:57:05.943" v="266" actId="115"/>
          <ac:spMkLst>
            <pc:docMk/>
            <pc:sldMk cId="1339246892" sldId="386"/>
            <ac:spMk id="3" creationId="{97D51A84-FCEA-3FBF-8C58-D148AC508303}"/>
          </ac:spMkLst>
        </pc:spChg>
      </pc:sldChg>
      <pc:sldChg chg="modSp new mod">
        <pc:chgData name="Hana Poláková" userId="a65ecc33-7205-46a2-9830-59d90d46dea1" providerId="ADAL" clId="{4999D905-D26B-4422-B6DD-4A356F6CEBA9}" dt="2023-06-04T17:43:42.931" v="257" actId="113"/>
        <pc:sldMkLst>
          <pc:docMk/>
          <pc:sldMk cId="599493652" sldId="391"/>
        </pc:sldMkLst>
        <pc:spChg chg="mod">
          <ac:chgData name="Hana Poláková" userId="a65ecc33-7205-46a2-9830-59d90d46dea1" providerId="ADAL" clId="{4999D905-D26B-4422-B6DD-4A356F6CEBA9}" dt="2023-06-04T17:43:42.931" v="257" actId="113"/>
          <ac:spMkLst>
            <pc:docMk/>
            <pc:sldMk cId="599493652" sldId="391"/>
            <ac:spMk id="2" creationId="{10F76E7C-E492-FED9-11DF-3EDDB3FFE416}"/>
          </ac:spMkLst>
        </pc:spChg>
        <pc:spChg chg="mod">
          <ac:chgData name="Hana Poláková" userId="a65ecc33-7205-46a2-9830-59d90d46dea1" providerId="ADAL" clId="{4999D905-D26B-4422-B6DD-4A356F6CEBA9}" dt="2023-06-04T17:22:37.056" v="106" actId="255"/>
          <ac:spMkLst>
            <pc:docMk/>
            <pc:sldMk cId="599493652" sldId="391"/>
            <ac:spMk id="3" creationId="{027E3A9E-AEAC-97F9-EBB9-8575985BD593}"/>
          </ac:spMkLst>
        </pc:spChg>
      </pc:sldChg>
      <pc:sldChg chg="modSp new mod">
        <pc:chgData name="Hana Poláková" userId="a65ecc33-7205-46a2-9830-59d90d46dea1" providerId="ADAL" clId="{4999D905-D26B-4422-B6DD-4A356F6CEBA9}" dt="2023-06-04T17:43:52.914" v="259" actId="207"/>
        <pc:sldMkLst>
          <pc:docMk/>
          <pc:sldMk cId="2163733553" sldId="392"/>
        </pc:sldMkLst>
        <pc:spChg chg="mod">
          <ac:chgData name="Hana Poláková" userId="a65ecc33-7205-46a2-9830-59d90d46dea1" providerId="ADAL" clId="{4999D905-D26B-4422-B6DD-4A356F6CEBA9}" dt="2023-06-04T17:43:52.914" v="259" actId="207"/>
          <ac:spMkLst>
            <pc:docMk/>
            <pc:sldMk cId="2163733553" sldId="392"/>
            <ac:spMk id="2" creationId="{0038466E-50B5-0A0D-FDEF-D4E84F842FEF}"/>
          </ac:spMkLst>
        </pc:spChg>
        <pc:spChg chg="mod">
          <ac:chgData name="Hana Poláková" userId="a65ecc33-7205-46a2-9830-59d90d46dea1" providerId="ADAL" clId="{4999D905-D26B-4422-B6DD-4A356F6CEBA9}" dt="2023-06-04T17:23:36.826" v="109" actId="255"/>
          <ac:spMkLst>
            <pc:docMk/>
            <pc:sldMk cId="2163733553" sldId="392"/>
            <ac:spMk id="3" creationId="{D2E030FE-1383-A9FD-53A0-6A222FE8A203}"/>
          </ac:spMkLst>
        </pc:spChg>
      </pc:sldChg>
    </pc:docChg>
  </pc:docChgLst>
  <pc:docChgLst>
    <pc:chgData name="Hana Poláková" userId="a65ecc33-7205-46a2-9830-59d90d46dea1" providerId="ADAL" clId="{971FC2CC-3E9D-4FF9-8FC7-02643D535723}"/>
    <pc:docChg chg="undo custSel addSld modSld">
      <pc:chgData name="Hana Poláková" userId="a65ecc33-7205-46a2-9830-59d90d46dea1" providerId="ADAL" clId="{971FC2CC-3E9D-4FF9-8FC7-02643D535723}" dt="2023-08-18T17:21:39.263" v="309" actId="2711"/>
      <pc:docMkLst>
        <pc:docMk/>
      </pc:docMkLst>
      <pc:sldChg chg="modSp mod">
        <pc:chgData name="Hana Poláková" userId="a65ecc33-7205-46a2-9830-59d90d46dea1" providerId="ADAL" clId="{971FC2CC-3E9D-4FF9-8FC7-02643D535723}" dt="2023-08-18T16:42:50.965" v="31" actId="20577"/>
        <pc:sldMkLst>
          <pc:docMk/>
          <pc:sldMk cId="3435068706" sldId="256"/>
        </pc:sldMkLst>
        <pc:spChg chg="mod">
          <ac:chgData name="Hana Poláková" userId="a65ecc33-7205-46a2-9830-59d90d46dea1" providerId="ADAL" clId="{971FC2CC-3E9D-4FF9-8FC7-02643D535723}" dt="2023-08-18T16:42:50.965" v="31" actId="20577"/>
          <ac:spMkLst>
            <pc:docMk/>
            <pc:sldMk cId="3435068706" sldId="256"/>
            <ac:spMk id="3" creationId="{58573347-D346-49AA-A125-CFBF65948F22}"/>
          </ac:spMkLst>
        </pc:spChg>
      </pc:sldChg>
      <pc:sldChg chg="modSp mod">
        <pc:chgData name="Hana Poláková" userId="a65ecc33-7205-46a2-9830-59d90d46dea1" providerId="ADAL" clId="{971FC2CC-3E9D-4FF9-8FC7-02643D535723}" dt="2023-08-18T16:45:31.661" v="45" actId="6549"/>
        <pc:sldMkLst>
          <pc:docMk/>
          <pc:sldMk cId="1461199524" sldId="257"/>
        </pc:sldMkLst>
        <pc:spChg chg="mod">
          <ac:chgData name="Hana Poláková" userId="a65ecc33-7205-46a2-9830-59d90d46dea1" providerId="ADAL" clId="{971FC2CC-3E9D-4FF9-8FC7-02643D535723}" dt="2023-08-18T16:45:31.661" v="45" actId="6549"/>
          <ac:spMkLst>
            <pc:docMk/>
            <pc:sldMk cId="1461199524" sldId="257"/>
            <ac:spMk id="3" creationId="{1D80B13A-6BB9-BC03-4E39-90BE5A4DB795}"/>
          </ac:spMkLst>
        </pc:spChg>
      </pc:sldChg>
      <pc:sldChg chg="modSp mod">
        <pc:chgData name="Hana Poláková" userId="a65ecc33-7205-46a2-9830-59d90d46dea1" providerId="ADAL" clId="{971FC2CC-3E9D-4FF9-8FC7-02643D535723}" dt="2023-08-18T16:46:52.681" v="48" actId="20577"/>
        <pc:sldMkLst>
          <pc:docMk/>
          <pc:sldMk cId="1313141727" sldId="262"/>
        </pc:sldMkLst>
        <pc:spChg chg="mod">
          <ac:chgData name="Hana Poláková" userId="a65ecc33-7205-46a2-9830-59d90d46dea1" providerId="ADAL" clId="{971FC2CC-3E9D-4FF9-8FC7-02643D535723}" dt="2023-08-18T16:46:52.681" v="48" actId="20577"/>
          <ac:spMkLst>
            <pc:docMk/>
            <pc:sldMk cId="1313141727" sldId="262"/>
            <ac:spMk id="2" creationId="{FFA39CE4-6BA1-1CE9-FFDE-12FDD46B36E8}"/>
          </ac:spMkLst>
        </pc:spChg>
      </pc:sldChg>
      <pc:sldChg chg="modSp mod">
        <pc:chgData name="Hana Poláková" userId="a65ecc33-7205-46a2-9830-59d90d46dea1" providerId="ADAL" clId="{971FC2CC-3E9D-4FF9-8FC7-02643D535723}" dt="2023-08-18T16:56:17.628" v="131" actId="6549"/>
        <pc:sldMkLst>
          <pc:docMk/>
          <pc:sldMk cId="1917511011" sldId="263"/>
        </pc:sldMkLst>
        <pc:spChg chg="mod">
          <ac:chgData name="Hana Poláková" userId="a65ecc33-7205-46a2-9830-59d90d46dea1" providerId="ADAL" clId="{971FC2CC-3E9D-4FF9-8FC7-02643D535723}" dt="2023-08-18T16:56:17.628" v="131" actId="6549"/>
          <ac:spMkLst>
            <pc:docMk/>
            <pc:sldMk cId="1917511011" sldId="263"/>
            <ac:spMk id="2" creationId="{00000000-0000-0000-0000-000000000000}"/>
          </ac:spMkLst>
        </pc:spChg>
      </pc:sldChg>
      <pc:sldChg chg="modSp mod">
        <pc:chgData name="Hana Poláková" userId="a65ecc33-7205-46a2-9830-59d90d46dea1" providerId="ADAL" clId="{971FC2CC-3E9D-4FF9-8FC7-02643D535723}" dt="2023-08-18T16:43:30.663" v="42" actId="20577"/>
        <pc:sldMkLst>
          <pc:docMk/>
          <pc:sldMk cId="163027768" sldId="326"/>
        </pc:sldMkLst>
        <pc:spChg chg="mod">
          <ac:chgData name="Hana Poláková" userId="a65ecc33-7205-46a2-9830-59d90d46dea1" providerId="ADAL" clId="{971FC2CC-3E9D-4FF9-8FC7-02643D535723}" dt="2023-08-18T16:43:30.663" v="42" actId="20577"/>
          <ac:spMkLst>
            <pc:docMk/>
            <pc:sldMk cId="163027768" sldId="326"/>
            <ac:spMk id="3" creationId="{0B642D1B-BE86-4910-B1CB-99266AE73B76}"/>
          </ac:spMkLst>
        </pc:spChg>
      </pc:sldChg>
      <pc:sldChg chg="modSp mod">
        <pc:chgData name="Hana Poláková" userId="a65ecc33-7205-46a2-9830-59d90d46dea1" providerId="ADAL" clId="{971FC2CC-3E9D-4FF9-8FC7-02643D535723}" dt="2023-08-18T16:45:23.748" v="43" actId="6549"/>
        <pc:sldMkLst>
          <pc:docMk/>
          <pc:sldMk cId="3868607974" sldId="337"/>
        </pc:sldMkLst>
        <pc:spChg chg="mod">
          <ac:chgData name="Hana Poláková" userId="a65ecc33-7205-46a2-9830-59d90d46dea1" providerId="ADAL" clId="{971FC2CC-3E9D-4FF9-8FC7-02643D535723}" dt="2023-08-18T16:45:23.748" v="43" actId="6549"/>
          <ac:spMkLst>
            <pc:docMk/>
            <pc:sldMk cId="3868607974" sldId="337"/>
            <ac:spMk id="3" creationId="{00000000-0000-0000-0000-000000000000}"/>
          </ac:spMkLst>
        </pc:spChg>
      </pc:sldChg>
      <pc:sldChg chg="modSp mod">
        <pc:chgData name="Hana Poláková" userId="a65ecc33-7205-46a2-9830-59d90d46dea1" providerId="ADAL" clId="{971FC2CC-3E9D-4FF9-8FC7-02643D535723}" dt="2023-08-18T16:53:48.317" v="97" actId="20577"/>
        <pc:sldMkLst>
          <pc:docMk/>
          <pc:sldMk cId="3396249129" sldId="349"/>
        </pc:sldMkLst>
        <pc:spChg chg="mod">
          <ac:chgData name="Hana Poláková" userId="a65ecc33-7205-46a2-9830-59d90d46dea1" providerId="ADAL" clId="{971FC2CC-3E9D-4FF9-8FC7-02643D535723}" dt="2023-08-18T16:53:48.317" v="97" actId="20577"/>
          <ac:spMkLst>
            <pc:docMk/>
            <pc:sldMk cId="3396249129" sldId="349"/>
            <ac:spMk id="3" creationId="{00000000-0000-0000-0000-000000000000}"/>
          </ac:spMkLst>
        </pc:spChg>
      </pc:sldChg>
      <pc:sldChg chg="modSp new mod">
        <pc:chgData name="Hana Poláková" userId="a65ecc33-7205-46a2-9830-59d90d46dea1" providerId="ADAL" clId="{971FC2CC-3E9D-4FF9-8FC7-02643D535723}" dt="2023-08-18T17:19:14.684" v="306" actId="2711"/>
        <pc:sldMkLst>
          <pc:docMk/>
          <pc:sldMk cId="1202998106" sldId="396"/>
        </pc:sldMkLst>
        <pc:spChg chg="mod">
          <ac:chgData name="Hana Poláková" userId="a65ecc33-7205-46a2-9830-59d90d46dea1" providerId="ADAL" clId="{971FC2CC-3E9D-4FF9-8FC7-02643D535723}" dt="2023-08-18T17:09:54.064" v="198" actId="20577"/>
          <ac:spMkLst>
            <pc:docMk/>
            <pc:sldMk cId="1202998106" sldId="396"/>
            <ac:spMk id="2" creationId="{BD8442BB-03D9-BC23-D92F-CA5DB31FF9AF}"/>
          </ac:spMkLst>
        </pc:spChg>
        <pc:spChg chg="mod">
          <ac:chgData name="Hana Poláková" userId="a65ecc33-7205-46a2-9830-59d90d46dea1" providerId="ADAL" clId="{971FC2CC-3E9D-4FF9-8FC7-02643D535723}" dt="2023-08-18T17:19:14.684" v="306" actId="2711"/>
          <ac:spMkLst>
            <pc:docMk/>
            <pc:sldMk cId="1202998106" sldId="396"/>
            <ac:spMk id="3" creationId="{37E76296-56F5-7B06-629F-8FAE1C89DF56}"/>
          </ac:spMkLst>
        </pc:spChg>
      </pc:sldChg>
      <pc:sldChg chg="addSp delSp modSp new mod">
        <pc:chgData name="Hana Poláková" userId="a65ecc33-7205-46a2-9830-59d90d46dea1" providerId="ADAL" clId="{971FC2CC-3E9D-4FF9-8FC7-02643D535723}" dt="2023-08-18T17:20:07.467" v="307" actId="2711"/>
        <pc:sldMkLst>
          <pc:docMk/>
          <pc:sldMk cId="4224687460" sldId="397"/>
        </pc:sldMkLst>
        <pc:spChg chg="mod">
          <ac:chgData name="Hana Poláková" userId="a65ecc33-7205-46a2-9830-59d90d46dea1" providerId="ADAL" clId="{971FC2CC-3E9D-4FF9-8FC7-02643D535723}" dt="2023-08-18T17:20:07.467" v="307" actId="2711"/>
          <ac:spMkLst>
            <pc:docMk/>
            <pc:sldMk cId="4224687460" sldId="397"/>
            <ac:spMk id="3" creationId="{A871D652-2C8E-A9AE-04FB-A4C46B87D57D}"/>
          </ac:spMkLst>
        </pc:spChg>
        <pc:spChg chg="add del">
          <ac:chgData name="Hana Poláková" userId="a65ecc33-7205-46a2-9830-59d90d46dea1" providerId="ADAL" clId="{971FC2CC-3E9D-4FF9-8FC7-02643D535723}" dt="2023-08-18T17:11:54.575" v="203" actId="22"/>
          <ac:spMkLst>
            <pc:docMk/>
            <pc:sldMk cId="4224687460" sldId="397"/>
            <ac:spMk id="5" creationId="{614C167A-E42D-6C3D-BEBC-779EFA1F8B18}"/>
          </ac:spMkLst>
        </pc:spChg>
      </pc:sldChg>
      <pc:sldChg chg="modSp new mod">
        <pc:chgData name="Hana Poláková" userId="a65ecc33-7205-46a2-9830-59d90d46dea1" providerId="ADAL" clId="{971FC2CC-3E9D-4FF9-8FC7-02643D535723}" dt="2023-08-18T17:21:06.307" v="308" actId="2711"/>
        <pc:sldMkLst>
          <pc:docMk/>
          <pc:sldMk cId="1262416347" sldId="398"/>
        </pc:sldMkLst>
        <pc:spChg chg="mod">
          <ac:chgData name="Hana Poláková" userId="a65ecc33-7205-46a2-9830-59d90d46dea1" providerId="ADAL" clId="{971FC2CC-3E9D-4FF9-8FC7-02643D535723}" dt="2023-08-18T17:15:39.188" v="256" actId="20577"/>
          <ac:spMkLst>
            <pc:docMk/>
            <pc:sldMk cId="1262416347" sldId="398"/>
            <ac:spMk id="2" creationId="{6C46818F-E9EE-9F8F-3C67-D2AF88EA6275}"/>
          </ac:spMkLst>
        </pc:spChg>
        <pc:spChg chg="mod">
          <ac:chgData name="Hana Poláková" userId="a65ecc33-7205-46a2-9830-59d90d46dea1" providerId="ADAL" clId="{971FC2CC-3E9D-4FF9-8FC7-02643D535723}" dt="2023-08-18T17:21:06.307" v="308" actId="2711"/>
          <ac:spMkLst>
            <pc:docMk/>
            <pc:sldMk cId="1262416347" sldId="398"/>
            <ac:spMk id="3" creationId="{60DC557E-748A-E601-F561-412FBFB4F2F4}"/>
          </ac:spMkLst>
        </pc:spChg>
      </pc:sldChg>
      <pc:sldChg chg="modSp new mod">
        <pc:chgData name="Hana Poláková" userId="a65ecc33-7205-46a2-9830-59d90d46dea1" providerId="ADAL" clId="{971FC2CC-3E9D-4FF9-8FC7-02643D535723}" dt="2023-08-18T17:21:39.263" v="309" actId="2711"/>
        <pc:sldMkLst>
          <pc:docMk/>
          <pc:sldMk cId="1730229879" sldId="399"/>
        </pc:sldMkLst>
        <pc:spChg chg="mod">
          <ac:chgData name="Hana Poláková" userId="a65ecc33-7205-46a2-9830-59d90d46dea1" providerId="ADAL" clId="{971FC2CC-3E9D-4FF9-8FC7-02643D535723}" dt="2023-08-18T17:16:09.463" v="304" actId="20577"/>
          <ac:spMkLst>
            <pc:docMk/>
            <pc:sldMk cId="1730229879" sldId="399"/>
            <ac:spMk id="2" creationId="{AB80E04A-2E66-738B-724D-1E377AC02120}"/>
          </ac:spMkLst>
        </pc:spChg>
        <pc:spChg chg="mod">
          <ac:chgData name="Hana Poláková" userId="a65ecc33-7205-46a2-9830-59d90d46dea1" providerId="ADAL" clId="{971FC2CC-3E9D-4FF9-8FC7-02643D535723}" dt="2023-08-18T17:21:39.263" v="309" actId="2711"/>
          <ac:spMkLst>
            <pc:docMk/>
            <pc:sldMk cId="1730229879" sldId="399"/>
            <ac:spMk id="3" creationId="{393D1090-AD3F-A56A-A93B-F3F416BFE443}"/>
          </ac:spMkLst>
        </pc:spChg>
      </pc:sldChg>
    </pc:docChg>
  </pc:docChgLst>
  <pc:docChgLst>
    <pc:chgData name="Hana Poláková" userId="a65ecc33-7205-46a2-9830-59d90d46dea1" providerId="ADAL" clId="{A09CE43B-B730-4617-92A5-12289ECA207A}"/>
    <pc:docChg chg="custSel addSld modSld sldOrd">
      <pc:chgData name="Hana Poláková" userId="a65ecc33-7205-46a2-9830-59d90d46dea1" providerId="ADAL" clId="{A09CE43B-B730-4617-92A5-12289ECA207A}" dt="2023-08-23T07:35:17.331" v="454" actId="255"/>
      <pc:docMkLst>
        <pc:docMk/>
      </pc:docMkLst>
      <pc:sldChg chg="modSp">
        <pc:chgData name="Hana Poláková" userId="a65ecc33-7205-46a2-9830-59d90d46dea1" providerId="ADAL" clId="{A09CE43B-B730-4617-92A5-12289ECA207A}" dt="2023-06-26T06:09:34.543" v="241" actId="27636"/>
        <pc:sldMkLst>
          <pc:docMk/>
          <pc:sldMk cId="0" sldId="261"/>
        </pc:sldMkLst>
        <pc:spChg chg="mod">
          <ac:chgData name="Hana Poláková" userId="a65ecc33-7205-46a2-9830-59d90d46dea1" providerId="ADAL" clId="{A09CE43B-B730-4617-92A5-12289ECA207A}" dt="2023-06-26T06:09:34.543" v="241" actId="27636"/>
          <ac:spMkLst>
            <pc:docMk/>
            <pc:sldMk cId="0" sldId="261"/>
            <ac:spMk id="23554" creationId="{00000000-0000-0000-0000-000000000000}"/>
          </ac:spMkLst>
        </pc:spChg>
      </pc:sldChg>
      <pc:sldChg chg="modSp">
        <pc:chgData name="Hana Poláková" userId="a65ecc33-7205-46a2-9830-59d90d46dea1" providerId="ADAL" clId="{A09CE43B-B730-4617-92A5-12289ECA207A}" dt="2023-08-23T07:24:05.451" v="353" actId="207"/>
        <pc:sldMkLst>
          <pc:docMk/>
          <pc:sldMk cId="2751500909" sldId="290"/>
        </pc:sldMkLst>
        <pc:spChg chg="mod">
          <ac:chgData name="Hana Poláková" userId="a65ecc33-7205-46a2-9830-59d90d46dea1" providerId="ADAL" clId="{A09CE43B-B730-4617-92A5-12289ECA207A}" dt="2023-08-23T07:24:05.451" v="353" actId="207"/>
          <ac:spMkLst>
            <pc:docMk/>
            <pc:sldMk cId="2751500909" sldId="290"/>
            <ac:spMk id="3" creationId="{00000000-0000-0000-0000-000000000000}"/>
          </ac:spMkLst>
        </pc:spChg>
      </pc:sldChg>
      <pc:sldChg chg="modSp">
        <pc:chgData name="Hana Poláková" userId="a65ecc33-7205-46a2-9830-59d90d46dea1" providerId="ADAL" clId="{A09CE43B-B730-4617-92A5-12289ECA207A}" dt="2023-08-21T06:40:33.223" v="339" actId="20577"/>
        <pc:sldMkLst>
          <pc:docMk/>
          <pc:sldMk cId="2702621386" sldId="331"/>
        </pc:sldMkLst>
        <pc:spChg chg="mod">
          <ac:chgData name="Hana Poláková" userId="a65ecc33-7205-46a2-9830-59d90d46dea1" providerId="ADAL" clId="{A09CE43B-B730-4617-92A5-12289ECA207A}" dt="2023-08-21T06:40:33.223" v="339" actId="20577"/>
          <ac:spMkLst>
            <pc:docMk/>
            <pc:sldMk cId="2702621386" sldId="331"/>
            <ac:spMk id="3" creationId="{00000000-0000-0000-0000-000000000000}"/>
          </ac:spMkLst>
        </pc:spChg>
      </pc:sldChg>
      <pc:sldChg chg="modSp">
        <pc:chgData name="Hana Poláková" userId="a65ecc33-7205-46a2-9830-59d90d46dea1" providerId="ADAL" clId="{A09CE43B-B730-4617-92A5-12289ECA207A}" dt="2023-08-21T06:40:49.770" v="343" actId="6549"/>
        <pc:sldMkLst>
          <pc:docMk/>
          <pc:sldMk cId="1441171915" sldId="332"/>
        </pc:sldMkLst>
        <pc:spChg chg="mod">
          <ac:chgData name="Hana Poláková" userId="a65ecc33-7205-46a2-9830-59d90d46dea1" providerId="ADAL" clId="{A09CE43B-B730-4617-92A5-12289ECA207A}" dt="2023-08-21T06:40:49.770" v="343" actId="6549"/>
          <ac:spMkLst>
            <pc:docMk/>
            <pc:sldMk cId="1441171915" sldId="332"/>
            <ac:spMk id="3" creationId="{00000000-0000-0000-0000-000000000000}"/>
          </ac:spMkLst>
        </pc:spChg>
      </pc:sldChg>
      <pc:sldChg chg="modSp">
        <pc:chgData name="Hana Poláková" userId="a65ecc33-7205-46a2-9830-59d90d46dea1" providerId="ADAL" clId="{A09CE43B-B730-4617-92A5-12289ECA207A}" dt="2023-08-23T07:25:47.057" v="374" actId="6549"/>
        <pc:sldMkLst>
          <pc:docMk/>
          <pc:sldMk cId="3781742302" sldId="355"/>
        </pc:sldMkLst>
        <pc:spChg chg="mod">
          <ac:chgData name="Hana Poláková" userId="a65ecc33-7205-46a2-9830-59d90d46dea1" providerId="ADAL" clId="{A09CE43B-B730-4617-92A5-12289ECA207A}" dt="2023-08-23T07:25:47.057" v="374" actId="6549"/>
          <ac:spMkLst>
            <pc:docMk/>
            <pc:sldMk cId="3781742302" sldId="355"/>
            <ac:spMk id="2" creationId="{00000000-0000-0000-0000-000000000000}"/>
          </ac:spMkLst>
        </pc:spChg>
      </pc:sldChg>
      <pc:sldChg chg="modSp">
        <pc:chgData name="Hana Poláková" userId="a65ecc33-7205-46a2-9830-59d90d46dea1" providerId="ADAL" clId="{A09CE43B-B730-4617-92A5-12289ECA207A}" dt="2023-06-26T06:05:20.912" v="122" actId="20577"/>
        <pc:sldMkLst>
          <pc:docMk/>
          <pc:sldMk cId="2591036999" sldId="378"/>
        </pc:sldMkLst>
        <pc:spChg chg="mod">
          <ac:chgData name="Hana Poláková" userId="a65ecc33-7205-46a2-9830-59d90d46dea1" providerId="ADAL" clId="{A09CE43B-B730-4617-92A5-12289ECA207A}" dt="2023-06-26T06:05:20.912" v="122" actId="20577"/>
          <ac:spMkLst>
            <pc:docMk/>
            <pc:sldMk cId="2591036999" sldId="378"/>
            <ac:spMk id="2" creationId="{B84FADDA-8025-DC3F-2D57-1BCBA03E49D9}"/>
          </ac:spMkLst>
        </pc:spChg>
      </pc:sldChg>
      <pc:sldChg chg="ord">
        <pc:chgData name="Hana Poláková" userId="a65ecc33-7205-46a2-9830-59d90d46dea1" providerId="ADAL" clId="{A09CE43B-B730-4617-92A5-12289ECA207A}" dt="2023-06-26T06:06:42.416" v="123"/>
        <pc:sldMkLst>
          <pc:docMk/>
          <pc:sldMk cId="599493652" sldId="391"/>
        </pc:sldMkLst>
      </pc:sldChg>
      <pc:sldChg chg="ord">
        <pc:chgData name="Hana Poláková" userId="a65ecc33-7205-46a2-9830-59d90d46dea1" providerId="ADAL" clId="{A09CE43B-B730-4617-92A5-12289ECA207A}" dt="2023-06-26T06:06:42.416" v="123"/>
        <pc:sldMkLst>
          <pc:docMk/>
          <pc:sldMk cId="2163733553" sldId="392"/>
        </pc:sldMkLst>
      </pc:sldChg>
      <pc:sldChg chg="modSp add">
        <pc:chgData name="Hana Poláková" userId="a65ecc33-7205-46a2-9830-59d90d46dea1" providerId="ADAL" clId="{A09CE43B-B730-4617-92A5-12289ECA207A}" dt="2023-06-26T06:03:48.701" v="24" actId="20577"/>
        <pc:sldMkLst>
          <pc:docMk/>
          <pc:sldMk cId="2574637913" sldId="393"/>
        </pc:sldMkLst>
        <pc:spChg chg="mod">
          <ac:chgData name="Hana Poláková" userId="a65ecc33-7205-46a2-9830-59d90d46dea1" providerId="ADAL" clId="{A09CE43B-B730-4617-92A5-12289ECA207A}" dt="2023-06-26T06:03:48.701" v="24" actId="20577"/>
          <ac:spMkLst>
            <pc:docMk/>
            <pc:sldMk cId="2574637913" sldId="393"/>
            <ac:spMk id="2" creationId="{311C0969-354A-49F1-B0D3-31A285D33BEE}"/>
          </ac:spMkLst>
        </pc:spChg>
      </pc:sldChg>
      <pc:sldChg chg="modSp add">
        <pc:chgData name="Hana Poláková" userId="a65ecc33-7205-46a2-9830-59d90d46dea1" providerId="ADAL" clId="{A09CE43B-B730-4617-92A5-12289ECA207A}" dt="2023-06-26T06:17:19.507" v="333" actId="27636"/>
        <pc:sldMkLst>
          <pc:docMk/>
          <pc:sldMk cId="4026350239" sldId="394"/>
        </pc:sldMkLst>
        <pc:spChg chg="mod">
          <ac:chgData name="Hana Poláková" userId="a65ecc33-7205-46a2-9830-59d90d46dea1" providerId="ADAL" clId="{A09CE43B-B730-4617-92A5-12289ECA207A}" dt="2023-06-26T06:16:01.040" v="321" actId="20577"/>
          <ac:spMkLst>
            <pc:docMk/>
            <pc:sldMk cId="4026350239" sldId="394"/>
            <ac:spMk id="2" creationId="{645E44D2-CDB6-4F69-A0FE-6A92774E827F}"/>
          </ac:spMkLst>
        </pc:spChg>
        <pc:spChg chg="mod">
          <ac:chgData name="Hana Poláková" userId="a65ecc33-7205-46a2-9830-59d90d46dea1" providerId="ADAL" clId="{A09CE43B-B730-4617-92A5-12289ECA207A}" dt="2023-06-26T06:17:19.507" v="333" actId="27636"/>
          <ac:spMkLst>
            <pc:docMk/>
            <pc:sldMk cId="4026350239" sldId="394"/>
            <ac:spMk id="3" creationId="{E69580DA-3EDE-4B9B-BD4F-32B54DA99F99}"/>
          </ac:spMkLst>
        </pc:spChg>
      </pc:sldChg>
      <pc:sldChg chg="modSp add">
        <pc:chgData name="Hana Poláková" userId="a65ecc33-7205-46a2-9830-59d90d46dea1" providerId="ADAL" clId="{A09CE43B-B730-4617-92A5-12289ECA207A}" dt="2023-06-26T06:13:16.033" v="316" actId="6549"/>
        <pc:sldMkLst>
          <pc:docMk/>
          <pc:sldMk cId="2028517644" sldId="395"/>
        </pc:sldMkLst>
        <pc:spChg chg="mod">
          <ac:chgData name="Hana Poláková" userId="a65ecc33-7205-46a2-9830-59d90d46dea1" providerId="ADAL" clId="{A09CE43B-B730-4617-92A5-12289ECA207A}" dt="2023-06-26T06:12:30.147" v="264" actId="20577"/>
          <ac:spMkLst>
            <pc:docMk/>
            <pc:sldMk cId="2028517644" sldId="395"/>
            <ac:spMk id="2" creationId="{C5C7437A-B369-4779-98D3-840BE2132AC6}"/>
          </ac:spMkLst>
        </pc:spChg>
        <pc:spChg chg="mod">
          <ac:chgData name="Hana Poláková" userId="a65ecc33-7205-46a2-9830-59d90d46dea1" providerId="ADAL" clId="{A09CE43B-B730-4617-92A5-12289ECA207A}" dt="2023-06-26T06:13:16.033" v="316" actId="6549"/>
          <ac:spMkLst>
            <pc:docMk/>
            <pc:sldMk cId="2028517644" sldId="395"/>
            <ac:spMk id="3" creationId="{9E575E9E-143F-436F-9F38-18925B0AA2DB}"/>
          </ac:spMkLst>
        </pc:spChg>
      </pc:sldChg>
      <pc:sldChg chg="modSp">
        <pc:chgData name="Hana Poláková" userId="a65ecc33-7205-46a2-9830-59d90d46dea1" providerId="ADAL" clId="{A09CE43B-B730-4617-92A5-12289ECA207A}" dt="2023-08-21T06:52:57.724" v="345" actId="113"/>
        <pc:sldMkLst>
          <pc:docMk/>
          <pc:sldMk cId="1202998106" sldId="396"/>
        </pc:sldMkLst>
        <pc:spChg chg="mod">
          <ac:chgData name="Hana Poláková" userId="a65ecc33-7205-46a2-9830-59d90d46dea1" providerId="ADAL" clId="{A09CE43B-B730-4617-92A5-12289ECA207A}" dt="2023-08-21T06:52:57.724" v="345" actId="113"/>
          <ac:spMkLst>
            <pc:docMk/>
            <pc:sldMk cId="1202998106" sldId="396"/>
            <ac:spMk id="2" creationId="{BD8442BB-03D9-BC23-D92F-CA5DB31FF9AF}"/>
          </ac:spMkLst>
        </pc:spChg>
      </pc:sldChg>
      <pc:sldChg chg="modSp">
        <pc:chgData name="Hana Poláková" userId="a65ecc33-7205-46a2-9830-59d90d46dea1" providerId="ADAL" clId="{A09CE43B-B730-4617-92A5-12289ECA207A}" dt="2023-08-23T07:34:51.423" v="452" actId="113"/>
        <pc:sldMkLst>
          <pc:docMk/>
          <pc:sldMk cId="4224687460" sldId="397"/>
        </pc:sldMkLst>
        <pc:spChg chg="mod">
          <ac:chgData name="Hana Poláková" userId="a65ecc33-7205-46a2-9830-59d90d46dea1" providerId="ADAL" clId="{A09CE43B-B730-4617-92A5-12289ECA207A}" dt="2023-08-23T07:34:51.423" v="452" actId="113"/>
          <ac:spMkLst>
            <pc:docMk/>
            <pc:sldMk cId="4224687460" sldId="397"/>
            <ac:spMk id="2" creationId="{FCC9C30F-BE69-5C8D-FF52-CBE8674AEEFA}"/>
          </ac:spMkLst>
        </pc:spChg>
        <pc:spChg chg="mod">
          <ac:chgData name="Hana Poláková" userId="a65ecc33-7205-46a2-9830-59d90d46dea1" providerId="ADAL" clId="{A09CE43B-B730-4617-92A5-12289ECA207A}" dt="2023-08-23T07:34:06.933" v="450" actId="255"/>
          <ac:spMkLst>
            <pc:docMk/>
            <pc:sldMk cId="4224687460" sldId="397"/>
            <ac:spMk id="3" creationId="{A871D652-2C8E-A9AE-04FB-A4C46B87D57D}"/>
          </ac:spMkLst>
        </pc:spChg>
      </pc:sldChg>
      <pc:sldChg chg="modSp">
        <pc:chgData name="Hana Poláková" userId="a65ecc33-7205-46a2-9830-59d90d46dea1" providerId="ADAL" clId="{A09CE43B-B730-4617-92A5-12289ECA207A}" dt="2023-08-23T07:35:05.680" v="453" actId="255"/>
        <pc:sldMkLst>
          <pc:docMk/>
          <pc:sldMk cId="1262416347" sldId="398"/>
        </pc:sldMkLst>
        <pc:spChg chg="mod">
          <ac:chgData name="Hana Poláková" userId="a65ecc33-7205-46a2-9830-59d90d46dea1" providerId="ADAL" clId="{A09CE43B-B730-4617-92A5-12289ECA207A}" dt="2023-08-21T06:54:16.938" v="348" actId="207"/>
          <ac:spMkLst>
            <pc:docMk/>
            <pc:sldMk cId="1262416347" sldId="398"/>
            <ac:spMk id="2" creationId="{6C46818F-E9EE-9F8F-3C67-D2AF88EA6275}"/>
          </ac:spMkLst>
        </pc:spChg>
        <pc:spChg chg="mod">
          <ac:chgData name="Hana Poláková" userId="a65ecc33-7205-46a2-9830-59d90d46dea1" providerId="ADAL" clId="{A09CE43B-B730-4617-92A5-12289ECA207A}" dt="2023-08-23T07:35:05.680" v="453" actId="255"/>
          <ac:spMkLst>
            <pc:docMk/>
            <pc:sldMk cId="1262416347" sldId="398"/>
            <ac:spMk id="3" creationId="{60DC557E-748A-E601-F561-412FBFB4F2F4}"/>
          </ac:spMkLst>
        </pc:spChg>
      </pc:sldChg>
      <pc:sldChg chg="modSp">
        <pc:chgData name="Hana Poláková" userId="a65ecc33-7205-46a2-9830-59d90d46dea1" providerId="ADAL" clId="{A09CE43B-B730-4617-92A5-12289ECA207A}" dt="2023-08-23T07:35:17.331" v="454" actId="255"/>
        <pc:sldMkLst>
          <pc:docMk/>
          <pc:sldMk cId="1730229879" sldId="399"/>
        </pc:sldMkLst>
        <pc:spChg chg="mod">
          <ac:chgData name="Hana Poláková" userId="a65ecc33-7205-46a2-9830-59d90d46dea1" providerId="ADAL" clId="{A09CE43B-B730-4617-92A5-12289ECA207A}" dt="2023-08-21T06:54:38.216" v="350" actId="113"/>
          <ac:spMkLst>
            <pc:docMk/>
            <pc:sldMk cId="1730229879" sldId="399"/>
            <ac:spMk id="2" creationId="{AB80E04A-2E66-738B-724D-1E377AC02120}"/>
          </ac:spMkLst>
        </pc:spChg>
        <pc:spChg chg="mod">
          <ac:chgData name="Hana Poláková" userId="a65ecc33-7205-46a2-9830-59d90d46dea1" providerId="ADAL" clId="{A09CE43B-B730-4617-92A5-12289ECA207A}" dt="2023-08-23T07:35:17.331" v="454" actId="255"/>
          <ac:spMkLst>
            <pc:docMk/>
            <pc:sldMk cId="1730229879" sldId="399"/>
            <ac:spMk id="3" creationId="{393D1090-AD3F-A56A-A93B-F3F416BFE443}"/>
          </ac:spMkLst>
        </pc:spChg>
      </pc:sldChg>
      <pc:sldChg chg="modSp add">
        <pc:chgData name="Hana Poláková" userId="a65ecc33-7205-46a2-9830-59d90d46dea1" providerId="ADAL" clId="{A09CE43B-B730-4617-92A5-12289ECA207A}" dt="2023-08-23T07:34:45.953" v="451" actId="113"/>
        <pc:sldMkLst>
          <pc:docMk/>
          <pc:sldMk cId="223979885" sldId="400"/>
        </pc:sldMkLst>
        <pc:spChg chg="mod">
          <ac:chgData name="Hana Poláková" userId="a65ecc33-7205-46a2-9830-59d90d46dea1" providerId="ADAL" clId="{A09CE43B-B730-4617-92A5-12289ECA207A}" dt="2023-08-23T07:34:45.953" v="451" actId="113"/>
          <ac:spMkLst>
            <pc:docMk/>
            <pc:sldMk cId="223979885" sldId="400"/>
            <ac:spMk id="2" creationId="{C1E0A3F4-61E1-4375-BF23-333A93A59E5D}"/>
          </ac:spMkLst>
        </pc:spChg>
        <pc:spChg chg="mod">
          <ac:chgData name="Hana Poláková" userId="a65ecc33-7205-46a2-9830-59d90d46dea1" providerId="ADAL" clId="{A09CE43B-B730-4617-92A5-12289ECA207A}" dt="2023-08-23T07:33:51.698" v="446" actId="27636"/>
          <ac:spMkLst>
            <pc:docMk/>
            <pc:sldMk cId="223979885" sldId="400"/>
            <ac:spMk id="3" creationId="{F183E59A-858C-4820-A1A2-E27F08A51BD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921052-E0F6-4D5D-B73E-A8443B226A71}" type="datetimeFigureOut">
              <a:rPr lang="cs-CZ" smtClean="0"/>
              <a:t>30.08.2023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8BBFD3-6A4C-4A2C-AF03-BED1E6412FDB}" type="slidenum">
              <a:rPr lang="cs-CZ" smtClean="0"/>
              <a:t>‹#›</a:t>
            </a:fld>
            <a:endParaRPr lang="cs-CZ"/>
          </a:p>
        </p:txBody>
      </p:sp>
    </p:spTree>
    <p:extLst>
      <p:ext uri="{BB962C8B-B14F-4D97-AF65-F5344CB8AC3E}">
        <p14:creationId xmlns:p14="http://schemas.microsoft.com/office/powerpoint/2010/main" val="3738627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a:p>
            <a:pPr eaLnBrk="1" hangingPunct="1">
              <a:spcBef>
                <a:spcPct val="0"/>
              </a:spcBef>
            </a:pPr>
            <a:endParaRPr lang="cs-CZ" altLang="cs-CZ"/>
          </a:p>
        </p:txBody>
      </p:sp>
      <p:sp>
        <p:nvSpPr>
          <p:cNvPr id="53252" name="Zástupný symbol pro číslo snímk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68AC3E41-F99F-4DF0-8BE4-B3E32734B0FA}" type="slidenum">
              <a:rPr lang="cs-CZ" altLang="cs-CZ"/>
              <a:pPr algn="r" eaLnBrk="1" hangingPunct="1">
                <a:spcBef>
                  <a:spcPct val="0"/>
                </a:spcBef>
              </a:pPr>
              <a:t>11</a:t>
            </a:fld>
            <a:endParaRPr lang="cs-CZ" altLang="cs-CZ"/>
          </a:p>
        </p:txBody>
      </p:sp>
    </p:spTree>
    <p:extLst>
      <p:ext uri="{BB962C8B-B14F-4D97-AF65-F5344CB8AC3E}">
        <p14:creationId xmlns:p14="http://schemas.microsoft.com/office/powerpoint/2010/main" val="2396871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457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dirty="0"/>
          </a:p>
          <a:p>
            <a:pPr>
              <a:spcBef>
                <a:spcPct val="0"/>
              </a:spcBef>
            </a:pPr>
            <a:endParaRPr lang="cs-CZ" dirty="0"/>
          </a:p>
        </p:txBody>
      </p:sp>
      <p:sp>
        <p:nvSpPr>
          <p:cNvPr id="24579"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7190B9-51FC-49FA-952B-B89988C585A5}" type="slidenum">
              <a:rPr lang="cs-CZ"/>
              <a:pPr fontAlgn="base">
                <a:spcBef>
                  <a:spcPct val="0"/>
                </a:spcBef>
                <a:spcAft>
                  <a:spcPct val="0"/>
                </a:spcAft>
              </a:pPr>
              <a:t>93</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0E6601-BF3A-4B99-9550-6148D3262A1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C7561F8-FA96-49CE-BF4D-AA6F14B9C0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071A58E-1000-4EFF-98AB-6B46847D4266}"/>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5" name="Zástupný symbol pro zápatí 4">
            <a:extLst>
              <a:ext uri="{FF2B5EF4-FFF2-40B4-BE49-F238E27FC236}">
                <a16:creationId xmlns:a16="http://schemas.microsoft.com/office/drawing/2014/main" id="{B3855CE2-09EE-4B12-8411-0A17C0EE3E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B39782B-3B88-4B72-B1FC-6C2AEE61EDD3}"/>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1800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05BA71-900B-4420-AD35-3062C626427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CDC250C-6196-488E-8199-B4AE8945CBE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2E1C4B6-EB99-4A9F-8C7C-41F657B33AE5}"/>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5" name="Zástupný symbol pro zápatí 4">
            <a:extLst>
              <a:ext uri="{FF2B5EF4-FFF2-40B4-BE49-F238E27FC236}">
                <a16:creationId xmlns:a16="http://schemas.microsoft.com/office/drawing/2014/main" id="{3A3F6A1F-E5AB-40CD-ADE7-01A764D222A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65D9E9B-E9E9-4756-9442-A0E5BCD74665}"/>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281564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B31B652-75BF-4F54-9B1E-529833B1FFA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895A6E9-5893-4795-AB5B-52B7F2C4911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AB0EBB8-16FC-4FD5-9876-F1FFEA1E25E3}"/>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5" name="Zástupný symbol pro zápatí 4">
            <a:extLst>
              <a:ext uri="{FF2B5EF4-FFF2-40B4-BE49-F238E27FC236}">
                <a16:creationId xmlns:a16="http://schemas.microsoft.com/office/drawing/2014/main" id="{8CBD7B7F-9C80-4FB9-8505-DB71178A38D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559540D-A1E2-4A1D-8E74-2D135F1BBE8E}"/>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297971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82775-61F2-4F0B-B581-1CA54DB1395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FED03BF-252F-40D7-B4F6-274D7AEE8DC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6FECFB-C88F-4ED8-BE21-FF84238EF4B1}"/>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5" name="Zástupný symbol pro zápatí 4">
            <a:extLst>
              <a:ext uri="{FF2B5EF4-FFF2-40B4-BE49-F238E27FC236}">
                <a16:creationId xmlns:a16="http://schemas.microsoft.com/office/drawing/2014/main" id="{DEC97EF3-55DA-4986-A88A-17D88906622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3620C29-F24F-4ADD-B6DF-65C7C8CD5262}"/>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353116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402FA4-D348-4B2B-BBAF-F77DCB29283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61ED9026-2CB3-4221-A13D-FE3231C514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A1D6ECB-E755-4A4E-9CD4-525FDF07EFCA}"/>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5" name="Zástupný symbol pro zápatí 4">
            <a:extLst>
              <a:ext uri="{FF2B5EF4-FFF2-40B4-BE49-F238E27FC236}">
                <a16:creationId xmlns:a16="http://schemas.microsoft.com/office/drawing/2014/main" id="{8D569BC2-1EED-481B-8C49-98BAAD3D91C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A8CF0C-6026-443A-AEBE-62CDD1F7ACCB}"/>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394885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C7848F-C1E9-4897-9FCC-7CC4C897CC2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8A9138A-761A-4D42-9E12-4F70ECE3896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DEA6CBA-32A9-4B3E-8B3F-F6B71304B22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6F67033-59E9-477C-95D8-14134F8A342A}"/>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6" name="Zástupný symbol pro zápatí 5">
            <a:extLst>
              <a:ext uri="{FF2B5EF4-FFF2-40B4-BE49-F238E27FC236}">
                <a16:creationId xmlns:a16="http://schemas.microsoft.com/office/drawing/2014/main" id="{D26B8731-5E5F-4316-A0A5-4A2EA0950E5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352A1F6-5B88-4189-8E91-DFACCCAE95F7}"/>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1276493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1B19FB-7D03-4759-818B-E9E379D0B08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40FDEC0-9DAD-48B6-9775-B3A266A453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B3E0BD1-6AFE-4FC0-903A-9AEC1CD86B3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56C293B-0844-4CD3-8FAE-1C485FC6F6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D36D033-FF51-465E-9C83-9DD5E503B74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32F5584-E265-4FD6-A9CB-CD9163DB362D}"/>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8" name="Zástupný symbol pro zápatí 7">
            <a:extLst>
              <a:ext uri="{FF2B5EF4-FFF2-40B4-BE49-F238E27FC236}">
                <a16:creationId xmlns:a16="http://schemas.microsoft.com/office/drawing/2014/main" id="{1A44057E-534D-485A-AC1D-1577F1A2681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62F024F-79F6-4F17-91C5-9BFCB4AB9EFF}"/>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155198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4A8C94-3E85-45FA-957E-49BAEEB9F65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35D854C-77CE-4D17-9030-2367ADC332BE}"/>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4" name="Zástupný symbol pro zápatí 3">
            <a:extLst>
              <a:ext uri="{FF2B5EF4-FFF2-40B4-BE49-F238E27FC236}">
                <a16:creationId xmlns:a16="http://schemas.microsoft.com/office/drawing/2014/main" id="{570B0C7B-F36C-4700-B4B5-6B2EA53053D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3DD66E6-7DE1-4A6F-94F2-A6502923807E}"/>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3418239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2CCC85F-2DB7-41A2-B43C-74F7EE33192A}"/>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3" name="Zástupný symbol pro zápatí 2">
            <a:extLst>
              <a:ext uri="{FF2B5EF4-FFF2-40B4-BE49-F238E27FC236}">
                <a16:creationId xmlns:a16="http://schemas.microsoft.com/office/drawing/2014/main" id="{28895FCD-CF24-4E3E-97CE-B69855DBA1F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1D625AE-D807-4233-B9A2-39C21FA96308}"/>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75326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96E0EB-AB60-462D-907F-26D13DE1581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31F2A4E-45A7-4C82-BFFE-416321E7B3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36753BE-6B57-4342-827C-6F6772EAA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89EA907-7BA0-4FDA-8E15-5840F643AECD}"/>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6" name="Zástupný symbol pro zápatí 5">
            <a:extLst>
              <a:ext uri="{FF2B5EF4-FFF2-40B4-BE49-F238E27FC236}">
                <a16:creationId xmlns:a16="http://schemas.microsoft.com/office/drawing/2014/main" id="{C49FD72A-634F-482E-AB5A-A230A37E347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DF92B9E-E85D-4AD8-B89C-983F3B040F44}"/>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425877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609E0-8AC1-436B-B768-256ED625119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C5353FD-D25C-4510-8829-17C978A7A5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755B3CC-B269-466B-A85D-D24D414063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BDBFE1E-9528-47CC-8481-A624FE2AFFBF}"/>
              </a:ext>
            </a:extLst>
          </p:cNvPr>
          <p:cNvSpPr>
            <a:spLocks noGrp="1"/>
          </p:cNvSpPr>
          <p:nvPr>
            <p:ph type="dt" sz="half" idx="10"/>
          </p:nvPr>
        </p:nvSpPr>
        <p:spPr/>
        <p:txBody>
          <a:bodyPr/>
          <a:lstStyle/>
          <a:p>
            <a:fld id="{89510404-D727-4BA3-A382-CA62451C4627}" type="datetimeFigureOut">
              <a:rPr lang="cs-CZ" smtClean="0"/>
              <a:t>30.08.2023</a:t>
            </a:fld>
            <a:endParaRPr lang="cs-CZ"/>
          </a:p>
        </p:txBody>
      </p:sp>
      <p:sp>
        <p:nvSpPr>
          <p:cNvPr id="6" name="Zástupný symbol pro zápatí 5">
            <a:extLst>
              <a:ext uri="{FF2B5EF4-FFF2-40B4-BE49-F238E27FC236}">
                <a16:creationId xmlns:a16="http://schemas.microsoft.com/office/drawing/2014/main" id="{70C24FE9-B2BD-452E-9DB6-99D5B346E58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73DAA6-72E9-40B6-B2A5-F763C789424F}"/>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1578494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4BA5CA9-0918-48F4-9B4A-BEBB8BF760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6286924-4C63-41A0-9A8C-3F612BDE2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3F0E03-1D9F-4C08-B86A-FAC819CE55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10404-D727-4BA3-A382-CA62451C4627}" type="datetimeFigureOut">
              <a:rPr lang="cs-CZ" smtClean="0"/>
              <a:t>30.08.2023</a:t>
            </a:fld>
            <a:endParaRPr lang="cs-CZ"/>
          </a:p>
        </p:txBody>
      </p:sp>
      <p:sp>
        <p:nvSpPr>
          <p:cNvPr id="5" name="Zástupný symbol pro zápatí 4">
            <a:extLst>
              <a:ext uri="{FF2B5EF4-FFF2-40B4-BE49-F238E27FC236}">
                <a16:creationId xmlns:a16="http://schemas.microsoft.com/office/drawing/2014/main" id="{C8375A08-2960-430E-B299-C279E2DEBA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98DF867-2A93-4BAA-B918-C1BB632230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5D069-99B3-4761-ACAC-C1597EE461A8}" type="slidenum">
              <a:rPr lang="cs-CZ" smtClean="0"/>
              <a:t>‹#›</a:t>
            </a:fld>
            <a:endParaRPr lang="cs-CZ"/>
          </a:p>
        </p:txBody>
      </p:sp>
    </p:spTree>
    <p:extLst>
      <p:ext uri="{BB962C8B-B14F-4D97-AF65-F5344CB8AC3E}">
        <p14:creationId xmlns:p14="http://schemas.microsoft.com/office/powerpoint/2010/main" val="2591564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B1424B-A566-4562-BDB4-815840093161}"/>
              </a:ext>
            </a:extLst>
          </p:cNvPr>
          <p:cNvSpPr>
            <a:spLocks noGrp="1"/>
          </p:cNvSpPr>
          <p:nvPr>
            <p:ph type="ctrTitle"/>
          </p:nvPr>
        </p:nvSpPr>
        <p:spPr/>
        <p:txBody>
          <a:bodyPr/>
          <a:lstStyle/>
          <a:p>
            <a:r>
              <a:rPr lang="cs-CZ" b="1" dirty="0">
                <a:solidFill>
                  <a:schemeClr val="tx2"/>
                </a:solidFill>
              </a:rPr>
              <a:t>Zákon o pedagogických pracovnících</a:t>
            </a:r>
          </a:p>
        </p:txBody>
      </p:sp>
      <p:sp>
        <p:nvSpPr>
          <p:cNvPr id="3" name="Podnadpis 2">
            <a:extLst>
              <a:ext uri="{FF2B5EF4-FFF2-40B4-BE49-F238E27FC236}">
                <a16:creationId xmlns:a16="http://schemas.microsoft.com/office/drawing/2014/main" id="{58573347-D346-49AA-A125-CFBF65948F22}"/>
              </a:ext>
            </a:extLst>
          </p:cNvPr>
          <p:cNvSpPr>
            <a:spLocks noGrp="1"/>
          </p:cNvSpPr>
          <p:nvPr>
            <p:ph type="subTitle" idx="1"/>
          </p:nvPr>
        </p:nvSpPr>
        <p:spPr/>
        <p:txBody>
          <a:bodyPr/>
          <a:lstStyle/>
          <a:p>
            <a:r>
              <a:rPr lang="cs-CZ" dirty="0"/>
              <a:t>Schválená novela zákona č. 563/2004 Sb. o pedagogických pracovnících a změnách některých zákonů zákonem č. 183/2023 Sb.</a:t>
            </a:r>
          </a:p>
        </p:txBody>
      </p:sp>
    </p:spTree>
    <p:extLst>
      <p:ext uri="{BB962C8B-B14F-4D97-AF65-F5344CB8AC3E}">
        <p14:creationId xmlns:p14="http://schemas.microsoft.com/office/powerpoint/2010/main" val="3435068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Bezúhonnost</a:t>
            </a:r>
          </a:p>
        </p:txBody>
      </p:sp>
      <p:sp>
        <p:nvSpPr>
          <p:cNvPr id="3" name="Zástupný symbol pro obsah 2"/>
          <p:cNvSpPr>
            <a:spLocks noGrp="1"/>
          </p:cNvSpPr>
          <p:nvPr>
            <p:ph idx="1"/>
          </p:nvPr>
        </p:nvSpPr>
        <p:spPr/>
        <p:txBody>
          <a:bodyPr>
            <a:normAutofit/>
          </a:bodyPr>
          <a:lstStyle/>
          <a:p>
            <a:r>
              <a:rPr lang="cs-CZ" dirty="0"/>
              <a:t>Výpis z Rejstříku trestů ne starší 3 měsíců</a:t>
            </a:r>
          </a:p>
          <a:p>
            <a:pPr lvl="1"/>
            <a:r>
              <a:rPr lang="cs-CZ" sz="2800" dirty="0"/>
              <a:t>Nebyl pravomocně odsouzen za úmyslný trestný čin</a:t>
            </a:r>
          </a:p>
          <a:p>
            <a:pPr lvl="1"/>
            <a:r>
              <a:rPr lang="cs-CZ" sz="2800" dirty="0"/>
              <a:t>Nebyl pravomocně odsouzen za trestný čin i z nedbalosti spáchaný v souvislosti s výkonem činnosti pedagogického pracovníka</a:t>
            </a:r>
          </a:p>
          <a:p>
            <a:pPr lvl="1"/>
            <a:endParaRPr lang="cs-CZ" sz="2800" dirty="0"/>
          </a:p>
          <a:p>
            <a:pPr lvl="1"/>
            <a:r>
              <a:rPr lang="cs-CZ" sz="2800" dirty="0"/>
              <a:t>§ 29a- prokazování bezúhonnosti v průběhu pracovního poměru</a:t>
            </a:r>
          </a:p>
          <a:p>
            <a:pPr lvl="2"/>
            <a:r>
              <a:rPr lang="cs-CZ" sz="2800" dirty="0"/>
              <a:t>Do 10 dnů od právní moci rozsudku informovat zaměstnavatele</a:t>
            </a:r>
          </a:p>
          <a:p>
            <a:pPr lvl="2"/>
            <a:r>
              <a:rPr lang="cs-CZ" sz="2800" dirty="0"/>
              <a:t>Do 1 měsíce předložit nový výpis z Rejstříku trestů</a:t>
            </a:r>
          </a:p>
        </p:txBody>
      </p:sp>
    </p:spTree>
    <p:extLst>
      <p:ext uri="{BB962C8B-B14F-4D97-AF65-F5344CB8AC3E}">
        <p14:creationId xmlns:p14="http://schemas.microsoft.com/office/powerpoint/2010/main" val="2191917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sah 2"/>
          <p:cNvSpPr>
            <a:spLocks noGrp="1"/>
          </p:cNvSpPr>
          <p:nvPr>
            <p:ph idx="4294967295"/>
          </p:nvPr>
        </p:nvSpPr>
        <p:spPr>
          <a:xfrm>
            <a:off x="1046921" y="1754983"/>
            <a:ext cx="9236766" cy="3509963"/>
          </a:xfrm>
        </p:spPr>
        <p:txBody>
          <a:bodyPr>
            <a:noAutofit/>
          </a:bodyPr>
          <a:lstStyle/>
          <a:p>
            <a:pPr eaLnBrk="1" hangingPunct="1"/>
            <a:r>
              <a:rPr lang="cs-CZ" altLang="cs-CZ" sz="2400" dirty="0"/>
              <a:t>Žalovaná uvedla, že žalobce byl před podáním výpovědi z pracovního poměru odvolán z funkce ředitele, že toto odvolání obsahovalo dostatečný skutkový popis důvodu, proč k odvolání došlo, bylo totiž zveřejněno a vyšlo najevo, že žalobce se účastnil na natáčení krajně nevhodných videozáznamů, které lze označit za erotické se sado-masochistickou tématikou. Tyto videomateriály jsou přístupné na internetu a žalobce svoji účast a roli přiznal. Pojem bezúhonnosti vztahující se k předpokladům výkonu pedagogické činnosti považuje žalovaná za obsahově širší, chování a jednání učitele nemůže snižovat důstojnost učitelského povolání, mravní postavení učitele a jeho vlastní autoritu i autoritu školy, ve které vyučuje.</a:t>
            </a:r>
          </a:p>
        </p:txBody>
      </p:sp>
      <p:sp>
        <p:nvSpPr>
          <p:cNvPr id="5" name="Zástupný symbol pro číslo snímku 4"/>
          <p:cNvSpPr txBox="1">
            <a:spLocks noGrp="1"/>
          </p:cNvSpPr>
          <p:nvPr/>
        </p:nvSpPr>
        <p:spPr>
          <a:xfrm>
            <a:off x="7581900" y="5624514"/>
            <a:ext cx="1600200" cy="273844"/>
          </a:xfrm>
          <a:prstGeom prst="rect">
            <a:avLst/>
          </a:prstGeom>
          <a:noFill/>
        </p:spPr>
        <p:txBody>
          <a:bodyPr anchor="ctr"/>
          <a:lstStyle/>
          <a:p>
            <a:pPr algn="r">
              <a:defRPr/>
            </a:pPr>
            <a:fld id="{EE2172E2-F13F-478C-B90C-10456CF2C6CB}" type="slidenum">
              <a:rPr lang="cs-CZ" sz="900">
                <a:solidFill>
                  <a:schemeClr val="tx1">
                    <a:tint val="75000"/>
                  </a:schemeClr>
                </a:solidFill>
              </a:rPr>
              <a:pPr algn="r">
                <a:defRPr/>
              </a:pPr>
              <a:t>11</a:t>
            </a:fld>
            <a:endParaRPr lang="cs-CZ" sz="900" dirty="0">
              <a:solidFill>
                <a:schemeClr val="tx1">
                  <a:tint val="75000"/>
                </a:schemeClr>
              </a:solidFill>
            </a:endParaRPr>
          </a:p>
        </p:txBody>
      </p:sp>
      <p:sp>
        <p:nvSpPr>
          <p:cNvPr id="36868" name="Nadpis 1"/>
          <p:cNvSpPr>
            <a:spLocks/>
          </p:cNvSpPr>
          <p:nvPr/>
        </p:nvSpPr>
        <p:spPr bwMode="auto">
          <a:xfrm>
            <a:off x="1232452" y="543339"/>
            <a:ext cx="9475305" cy="752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2800" dirty="0">
                <a:solidFill>
                  <a:srgbClr val="FF0000"/>
                </a:solidFill>
                <a:latin typeface="Arial" charset="0"/>
              </a:rPr>
              <a:t>Ztráta bezúhonnosti – rozsudek NS 21 </a:t>
            </a:r>
            <a:r>
              <a:rPr lang="cs-CZ" altLang="cs-CZ" sz="2800" dirty="0" err="1">
                <a:solidFill>
                  <a:srgbClr val="FF0000"/>
                </a:solidFill>
                <a:latin typeface="Arial" charset="0"/>
              </a:rPr>
              <a:t>Cdo</a:t>
            </a:r>
            <a:r>
              <a:rPr lang="cs-CZ" altLang="cs-CZ" sz="2800" dirty="0">
                <a:solidFill>
                  <a:srgbClr val="FF0000"/>
                </a:solidFill>
                <a:latin typeface="Arial" charset="0"/>
              </a:rPr>
              <a:t> 550/2014</a:t>
            </a:r>
          </a:p>
        </p:txBody>
      </p:sp>
      <p:sp>
        <p:nvSpPr>
          <p:cNvPr id="36869" name="Nadpis 1"/>
          <p:cNvSpPr>
            <a:spLocks/>
          </p:cNvSpPr>
          <p:nvPr/>
        </p:nvSpPr>
        <p:spPr bwMode="auto">
          <a:xfrm>
            <a:off x="2963466" y="1754983"/>
            <a:ext cx="6172200" cy="59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cs-CZ" altLang="cs-CZ" sz="3300">
              <a:solidFill>
                <a:srgbClr val="FF0000"/>
              </a:solidFill>
            </a:endParaRPr>
          </a:p>
        </p:txBody>
      </p:sp>
    </p:spTree>
    <p:extLst>
      <p:ext uri="{BB962C8B-B14F-4D97-AF65-F5344CB8AC3E}">
        <p14:creationId xmlns:p14="http://schemas.microsoft.com/office/powerpoint/2010/main" val="220658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Změna</a:t>
            </a:r>
          </a:p>
        </p:txBody>
      </p:sp>
      <p:sp>
        <p:nvSpPr>
          <p:cNvPr id="3" name="Zástupný symbol pro obsah 2"/>
          <p:cNvSpPr>
            <a:spLocks noGrp="1"/>
          </p:cNvSpPr>
          <p:nvPr>
            <p:ph idx="1"/>
          </p:nvPr>
        </p:nvSpPr>
        <p:spPr/>
        <p:txBody>
          <a:bodyPr>
            <a:normAutofit/>
          </a:bodyPr>
          <a:lstStyle/>
          <a:p>
            <a:r>
              <a:rPr lang="cs-CZ" dirty="0"/>
              <a:t>Prokazování bezúhonnosti cizincem</a:t>
            </a:r>
          </a:p>
          <a:p>
            <a:pPr lvl="1"/>
            <a:r>
              <a:rPr lang="cs-CZ" sz="2800" dirty="0"/>
              <a:t>Cizinec z EU – evidence trestů jiného státu EU</a:t>
            </a:r>
          </a:p>
          <a:p>
            <a:pPr lvl="1"/>
            <a:r>
              <a:rPr lang="cs-CZ" sz="2800" dirty="0"/>
              <a:t>Cizinec ze třetích zemí – doklad  obdobný výpisu z rejstříku trestů, nebo čestné prohlášení o bezúhonnosti učiněné před notářem státu, jehož je občanem, nebo státu posledního pobytu – ne starší 3 měsíců</a:t>
            </a:r>
          </a:p>
        </p:txBody>
      </p:sp>
    </p:spTree>
    <p:extLst>
      <p:ext uri="{BB962C8B-B14F-4D97-AF65-F5344CB8AC3E}">
        <p14:creationId xmlns:p14="http://schemas.microsoft.com/office/powerpoint/2010/main" val="3685167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Zdravotní způsobilost</a:t>
            </a:r>
          </a:p>
        </p:txBody>
      </p:sp>
      <p:sp>
        <p:nvSpPr>
          <p:cNvPr id="3" name="Zástupný symbol pro obsah 2"/>
          <p:cNvSpPr>
            <a:spLocks noGrp="1"/>
          </p:cNvSpPr>
          <p:nvPr>
            <p:ph idx="1"/>
          </p:nvPr>
        </p:nvSpPr>
        <p:spPr/>
        <p:txBody>
          <a:bodyPr>
            <a:normAutofit fontScale="85000" lnSpcReduction="20000"/>
          </a:bodyPr>
          <a:lstStyle/>
          <a:p>
            <a:r>
              <a:rPr lang="cs-CZ" dirty="0"/>
              <a:t>Zákon č. 373/2011 Sb., o specifických lékařských službách (pracovně lékařské služby)</a:t>
            </a:r>
          </a:p>
          <a:p>
            <a:r>
              <a:rPr lang="cs-CZ" dirty="0"/>
              <a:t>Posudek o zdravotní způsobilosti lze použít i pro další pracovní poměr u téhož zaměstnavatele, pokud byl nový PP uzavřen nejdéle do 3 měsíců ode dne ukončení pracovněprávního vztahu se stejným výkonem práce, pokud v době od jeho ukončení nedošlo ke změně nebo vývoji zdravotního stavu posuzované osoby</a:t>
            </a:r>
          </a:p>
          <a:p>
            <a:r>
              <a:rPr lang="cs-CZ" dirty="0"/>
              <a:t>Vyhláška č. 79/2013 Sb., o provedení některých ustanovení zákona č. 373/2011 Sb. (zaměstnanci ve školách a školských zařízeních </a:t>
            </a:r>
            <a:r>
              <a:rPr lang="cs-CZ" u="sng" dirty="0"/>
              <a:t>nejsou</a:t>
            </a:r>
            <a:r>
              <a:rPr lang="cs-CZ" dirty="0"/>
              <a:t> zařazeni do profesních rizik)</a:t>
            </a:r>
          </a:p>
          <a:p>
            <a:pPr lvl="1"/>
            <a:r>
              <a:rPr lang="cs-CZ" dirty="0"/>
              <a:t>Preventivní prohlídky pouze na žádost zaměstnavatele nebo zaměstnance u smluvního lékaře zaměstnance</a:t>
            </a:r>
          </a:p>
          <a:p>
            <a:r>
              <a:rPr lang="cs-CZ" dirty="0"/>
              <a:t>Psychická způsobilost (§ 18 zákona č. 109/2002 Sb., o  výkonu ústavní výchovy nebo ochranné výchovy ve školských zařízeních a o preventivně výchovné péči ve školských zařízeních)</a:t>
            </a:r>
          </a:p>
        </p:txBody>
      </p:sp>
    </p:spTree>
    <p:extLst>
      <p:ext uri="{BB962C8B-B14F-4D97-AF65-F5344CB8AC3E}">
        <p14:creationId xmlns:p14="http://schemas.microsoft.com/office/powerpoint/2010/main" val="247094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95830A-80ED-DA49-40FB-A09E1992E4C1}"/>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C5301715-F041-14A7-44A3-151A7F4CE22A}"/>
              </a:ext>
            </a:extLst>
          </p:cNvPr>
          <p:cNvGraphicFramePr>
            <a:graphicFrameLocks noGrp="1"/>
          </p:cNvGraphicFramePr>
          <p:nvPr>
            <p:ph idx="1"/>
            <p:extLst>
              <p:ext uri="{D42A27DB-BD31-4B8C-83A1-F6EECF244321}">
                <p14:modId xmlns:p14="http://schemas.microsoft.com/office/powerpoint/2010/main" val="1333308207"/>
              </p:ext>
            </p:extLst>
          </p:nvPr>
        </p:nvGraphicFramePr>
        <p:xfrm>
          <a:off x="838200" y="625033"/>
          <a:ext cx="10515599" cy="5661472"/>
        </p:xfrm>
        <a:graphic>
          <a:graphicData uri="http://schemas.openxmlformats.org/drawingml/2006/table">
            <a:tbl>
              <a:tblPr>
                <a:tableStyleId>{5C22544A-7EE6-4342-B048-85BDC9FD1C3A}</a:tableStyleId>
              </a:tblPr>
              <a:tblGrid>
                <a:gridCol w="1108301">
                  <a:extLst>
                    <a:ext uri="{9D8B030D-6E8A-4147-A177-3AD203B41FA5}">
                      <a16:colId xmlns:a16="http://schemas.microsoft.com/office/drawing/2014/main" val="516837068"/>
                    </a:ext>
                  </a:extLst>
                </a:gridCol>
                <a:gridCol w="1770785">
                  <a:extLst>
                    <a:ext uri="{9D8B030D-6E8A-4147-A177-3AD203B41FA5}">
                      <a16:colId xmlns:a16="http://schemas.microsoft.com/office/drawing/2014/main" val="3242112197"/>
                    </a:ext>
                  </a:extLst>
                </a:gridCol>
                <a:gridCol w="7636513">
                  <a:extLst>
                    <a:ext uri="{9D8B030D-6E8A-4147-A177-3AD203B41FA5}">
                      <a16:colId xmlns:a16="http://schemas.microsoft.com/office/drawing/2014/main" val="2481823436"/>
                    </a:ext>
                  </a:extLst>
                </a:gridCol>
              </a:tblGrid>
              <a:tr h="479400">
                <a:tc gridSpan="3">
                  <a:txBody>
                    <a:bodyPr/>
                    <a:lstStyle/>
                    <a:p>
                      <a:pPr algn="l" fontAlgn="b"/>
                      <a:r>
                        <a:rPr lang="cs-CZ" sz="2000" u="none" strike="noStrike" dirty="0">
                          <a:effectLst/>
                        </a:rPr>
                        <a:t>Intervaly pracovnělékařských prohlídek</a:t>
                      </a:r>
                      <a:endParaRPr lang="cs-CZ" sz="20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207502438"/>
                  </a:ext>
                </a:extLst>
              </a:tr>
              <a:tr h="479400">
                <a:tc>
                  <a:txBody>
                    <a:bodyPr/>
                    <a:lstStyle/>
                    <a:p>
                      <a:pPr algn="l" fontAlgn="b"/>
                      <a:r>
                        <a:rPr lang="cs-CZ" sz="2000" u="none" strike="noStrike" dirty="0">
                          <a:effectLst/>
                        </a:rPr>
                        <a:t>Kategorie</a:t>
                      </a:r>
                      <a:endParaRPr lang="cs-CZ" sz="20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ctr" fontAlgn="b"/>
                      <a:r>
                        <a:rPr lang="cs-CZ" sz="2000" u="none" strike="noStrike">
                          <a:effectLst/>
                        </a:rPr>
                        <a:t>od 1.1.2023</a:t>
                      </a:r>
                      <a:endParaRPr lang="cs-CZ" sz="20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extLst>
                  <a:ext uri="{0D108BD9-81ED-4DB2-BD59-A6C34878D82A}">
                    <a16:rowId xmlns:a16="http://schemas.microsoft.com/office/drawing/2014/main" val="2361871173"/>
                  </a:ext>
                </a:extLst>
              </a:tr>
              <a:tr h="479400">
                <a:tc>
                  <a:txBody>
                    <a:bodyPr/>
                    <a:lstStyle/>
                    <a:p>
                      <a:pPr algn="l"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vstupní</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periodická</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4661733"/>
                  </a:ext>
                </a:extLst>
              </a:tr>
              <a:tr h="456568">
                <a:tc>
                  <a:txBody>
                    <a:bodyPr/>
                    <a:lstStyle/>
                    <a:p>
                      <a:pPr algn="ctr" fontAlgn="b"/>
                      <a:r>
                        <a:rPr lang="cs-CZ" sz="2000" u="none" strike="noStrike" dirty="0">
                          <a:effectLst/>
                        </a:rPr>
                        <a:t>1</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Pokud to zaměstnavatel nebo zaměstnanec</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2740228"/>
                  </a:ext>
                </a:extLst>
              </a:tr>
              <a:tr h="456568">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vyžadují je lhůta</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8562972"/>
                  </a:ext>
                </a:extLst>
              </a:tr>
              <a:tr h="479400">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a:effectLst/>
                        </a:rPr>
                        <a:t>1 x za 6 let do 50 let, 1 x za 4 roky nad 50 let.</a:t>
                      </a:r>
                      <a:endParaRPr lang="pl-P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868543"/>
                  </a:ext>
                </a:extLst>
              </a:tr>
              <a:tr h="456568">
                <a:tc>
                  <a:txBody>
                    <a:bodyPr/>
                    <a:lstStyle/>
                    <a:p>
                      <a:pPr algn="ctr" fontAlgn="b"/>
                      <a:r>
                        <a:rPr lang="cs-CZ" sz="2000" u="none" strike="noStrike" dirty="0">
                          <a:effectLst/>
                        </a:rPr>
                        <a:t>2</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Pokud to zaměstnavatel nebo zaměstnanec</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43365717"/>
                  </a:ext>
                </a:extLst>
              </a:tr>
              <a:tr h="456568">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dirty="0">
                          <a:effectLst/>
                        </a:rPr>
                        <a:t>vyžadují je lhůta</a:t>
                      </a:r>
                      <a:endParaRPr lang="cs-CZ"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7164749"/>
                  </a:ext>
                </a:extLst>
              </a:tr>
              <a:tr h="479400">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a:effectLst/>
                        </a:rPr>
                        <a:t>1 x za 4 let do 50 let, 1 x za 2 roky nad 50 let.</a:t>
                      </a:r>
                      <a:endParaRPr lang="pl-P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9750273"/>
                  </a:ext>
                </a:extLst>
              </a:tr>
              <a:tr h="479400">
                <a:tc>
                  <a:txBody>
                    <a:bodyPr/>
                    <a:lstStyle/>
                    <a:p>
                      <a:pPr algn="ctr" fontAlgn="b"/>
                      <a:r>
                        <a:rPr lang="cs-CZ" sz="2000" u="none" strike="noStrike" dirty="0">
                          <a:effectLst/>
                        </a:rPr>
                        <a:t>2R</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dirty="0">
                          <a:effectLst/>
                        </a:rPr>
                        <a:t>1 x za 2 roky</a:t>
                      </a:r>
                      <a:endParaRPr lang="pl-PL"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6966129"/>
                  </a:ext>
                </a:extLst>
              </a:tr>
              <a:tr h="479400">
                <a:tc>
                  <a:txBody>
                    <a:bodyPr/>
                    <a:lstStyle/>
                    <a:p>
                      <a:pPr algn="ctr" fontAlgn="b"/>
                      <a:r>
                        <a:rPr lang="cs-CZ" sz="2000" u="none" strike="noStrike" dirty="0">
                          <a:effectLst/>
                        </a:rPr>
                        <a:t>3</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a:effectLst/>
                        </a:rPr>
                        <a:t>1 x za 2 roky</a:t>
                      </a:r>
                      <a:endParaRPr lang="pl-P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49439"/>
                  </a:ext>
                </a:extLst>
              </a:tr>
              <a:tr h="479400">
                <a:tc>
                  <a:txBody>
                    <a:bodyPr/>
                    <a:lstStyle/>
                    <a:p>
                      <a:pPr algn="ctr" fontAlgn="b"/>
                      <a:r>
                        <a:rPr lang="cs-CZ" sz="2000" u="none" strike="noStrike" dirty="0">
                          <a:effectLst/>
                        </a:rPr>
                        <a:t>4</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dirty="0">
                          <a:effectLst/>
                        </a:rPr>
                        <a:t>ano</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dirty="0">
                          <a:effectLst/>
                        </a:rPr>
                        <a:t>1 x ročně</a:t>
                      </a:r>
                      <a:endParaRPr lang="cs-CZ"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5104486"/>
                  </a:ext>
                </a:extLst>
              </a:tr>
            </a:tbl>
          </a:graphicData>
        </a:graphic>
      </p:graphicFrame>
    </p:spTree>
    <p:extLst>
      <p:ext uri="{BB962C8B-B14F-4D97-AF65-F5344CB8AC3E}">
        <p14:creationId xmlns:p14="http://schemas.microsoft.com/office/powerpoint/2010/main" val="2349415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Prokazování předpokladů</a:t>
            </a:r>
          </a:p>
        </p:txBody>
      </p:sp>
      <p:sp>
        <p:nvSpPr>
          <p:cNvPr id="3" name="Zástupný symbol pro obsah 2"/>
          <p:cNvSpPr>
            <a:spLocks noGrp="1"/>
          </p:cNvSpPr>
          <p:nvPr>
            <p:ph idx="1"/>
          </p:nvPr>
        </p:nvSpPr>
        <p:spPr/>
        <p:txBody>
          <a:bodyPr/>
          <a:lstStyle/>
          <a:p>
            <a:r>
              <a:rPr lang="cs-CZ" dirty="0"/>
              <a:t>Před uzavřením pracovního poměru</a:t>
            </a:r>
          </a:p>
          <a:p>
            <a:r>
              <a:rPr lang="cs-CZ" dirty="0"/>
              <a:t>Platí jak pro pracovní smlouvu, tak i pro dohody mimo pracovní poměr</a:t>
            </a:r>
          </a:p>
          <a:p>
            <a:endParaRPr lang="cs-CZ" dirty="0"/>
          </a:p>
          <a:p>
            <a:r>
              <a:rPr lang="cs-CZ" dirty="0"/>
              <a:t>Neplnění předpokladů – výpovědní důvod (§ 52 písm.f) ZP)</a:t>
            </a:r>
          </a:p>
          <a:p>
            <a:endParaRPr lang="cs-CZ" dirty="0"/>
          </a:p>
          <a:p>
            <a:r>
              <a:rPr lang="cs-CZ" dirty="0"/>
              <a:t>Předpoklady X požadavky</a:t>
            </a:r>
          </a:p>
        </p:txBody>
      </p:sp>
    </p:spTree>
    <p:extLst>
      <p:ext uri="{BB962C8B-B14F-4D97-AF65-F5344CB8AC3E}">
        <p14:creationId xmlns:p14="http://schemas.microsoft.com/office/powerpoint/2010/main" val="2859979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Předpoklad odborné kvalifikace</a:t>
            </a:r>
          </a:p>
        </p:txBody>
      </p:sp>
      <p:sp>
        <p:nvSpPr>
          <p:cNvPr id="3" name="Zástupný symbol pro text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68607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15962B-8C3E-2A16-182C-CF1B609C34DA}"/>
              </a:ext>
            </a:extLst>
          </p:cNvPr>
          <p:cNvSpPr>
            <a:spLocks noGrp="1"/>
          </p:cNvSpPr>
          <p:nvPr>
            <p:ph type="title"/>
          </p:nvPr>
        </p:nvSpPr>
        <p:spPr/>
        <p:txBody>
          <a:bodyPr/>
          <a:lstStyle/>
          <a:p>
            <a:r>
              <a:rPr lang="cs-CZ" b="1" dirty="0">
                <a:solidFill>
                  <a:schemeClr val="tx2"/>
                </a:solidFill>
              </a:rPr>
              <a:t>§ 6 – Učitel MŠ</a:t>
            </a:r>
          </a:p>
        </p:txBody>
      </p:sp>
      <p:sp>
        <p:nvSpPr>
          <p:cNvPr id="3" name="Zástupný obsah 2">
            <a:extLst>
              <a:ext uri="{FF2B5EF4-FFF2-40B4-BE49-F238E27FC236}">
                <a16:creationId xmlns:a16="http://schemas.microsoft.com/office/drawing/2014/main" id="{1D80B13A-6BB9-BC03-4E39-90BE5A4DB795}"/>
              </a:ext>
            </a:extLst>
          </p:cNvPr>
          <p:cNvSpPr>
            <a:spLocks noGrp="1"/>
          </p:cNvSpPr>
          <p:nvPr>
            <p:ph idx="1"/>
          </p:nvPr>
        </p:nvSpPr>
        <p:spPr/>
        <p:txBody>
          <a:bodyPr>
            <a:normAutofit fontScale="77500" lnSpcReduction="20000"/>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vysokoškolským vzděláním získaným studiem v akreditovaném studijním programu v oblasti pedagogických věd zaměřené na přípravu učitelů mateřské školy,</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b) vysokoškolským vzděláním získaným studiem v akreditovaném studijním programu studijního oboru pedagogika, případně v akreditovaném studijním programu v oblasti pedagogických věd zaměřené na přípravu učitelů prvního stupně základní školy, vychovatelství nebo pedagogiku volného času, a </a:t>
            </a:r>
            <a:r>
              <a:rPr lang="cs-CZ" sz="1800" b="1" dirty="0">
                <a:effectLst/>
                <a:ea typeface="Calibri" panose="020F0502020204030204" pitchFamily="34" charset="0"/>
                <a:cs typeface="Times New Roman" panose="02020603050405020304" pitchFamily="18" charset="0"/>
              </a:rPr>
              <a:t>studiem k rozšíření odborné kvalifikace zaměřeným </a:t>
            </a:r>
            <a:r>
              <a:rPr lang="cs-CZ" sz="1800" dirty="0">
                <a:effectLst/>
                <a:ea typeface="Calibri" panose="020F0502020204030204" pitchFamily="34" charset="0"/>
                <a:cs typeface="Times New Roman" panose="02020603050405020304" pitchFamily="18" charset="0"/>
              </a:rPr>
              <a:t>na přípravu učitelů mateřské školy,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c) vyšším odborným vzděláním získaným ukončením akreditovaného vzdělávacího programu vyšší odborné školy</a:t>
            </a:r>
            <a:r>
              <a:rPr lang="cs-CZ" sz="1800" baseline="30000" dirty="0">
                <a:effectLst/>
                <a:ea typeface="Calibri" panose="020F0502020204030204" pitchFamily="34" charset="0"/>
                <a:cs typeface="Times New Roman" panose="02020603050405020304" pitchFamily="18" charset="0"/>
              </a:rPr>
              <a:t>1)</a:t>
            </a:r>
            <a:r>
              <a:rPr lang="cs-CZ" sz="1800" dirty="0">
                <a:effectLst/>
                <a:ea typeface="Calibri" panose="020F0502020204030204" pitchFamily="34" charset="0"/>
                <a:cs typeface="Times New Roman" panose="02020603050405020304" pitchFamily="18" charset="0"/>
              </a:rPr>
              <a:t> v oboru vzdělání zaměřeném na přípravu učitelů mateřské školy,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d) vyšším odborným vzděláním získaným ukončením akreditovaného vzdělávacího programu vyšší odborné školy v oboru vzdělání zaměřeném na přípravu vychovatelů a </a:t>
            </a:r>
            <a:r>
              <a:rPr lang="cs-CZ" sz="1800" b="1" dirty="0">
                <a:effectLst/>
                <a:ea typeface="Calibri" panose="020F0502020204030204" pitchFamily="34" charset="0"/>
                <a:cs typeface="Times New Roman" panose="02020603050405020304" pitchFamily="18" charset="0"/>
              </a:rPr>
              <a:t>studiem k rozšíření odborné kvalifikace zaměřeným</a:t>
            </a:r>
            <a:r>
              <a:rPr lang="cs-CZ" sz="1800" dirty="0">
                <a:effectLst/>
                <a:ea typeface="Calibri" panose="020F0502020204030204" pitchFamily="34" charset="0"/>
                <a:cs typeface="Times New Roman" panose="02020603050405020304" pitchFamily="18" charset="0"/>
              </a:rPr>
              <a:t> na přípravu učitelů mateřské školy,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e) středním vzděláním s maturitní zkouškou získaným ukončením vzdělávacího programu středního vzdělávání</a:t>
            </a:r>
            <a:r>
              <a:rPr lang="cs-CZ" sz="1800" baseline="30000" dirty="0">
                <a:effectLst/>
                <a:ea typeface="Calibri" panose="020F0502020204030204" pitchFamily="34" charset="0"/>
                <a:cs typeface="Times New Roman" panose="02020603050405020304" pitchFamily="18" charset="0"/>
              </a:rPr>
              <a:t>1)</a:t>
            </a:r>
            <a:r>
              <a:rPr lang="cs-CZ" sz="1800" dirty="0">
                <a:effectLst/>
                <a:ea typeface="Calibri" panose="020F0502020204030204" pitchFamily="34" charset="0"/>
                <a:cs typeface="Times New Roman" panose="02020603050405020304" pitchFamily="18" charset="0"/>
              </a:rPr>
              <a:t> v oboru vzdělání zaměřeném na přípravu učitelů mateřské školy,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f) středním vzděláním s maturitní zkouškou získaným ukončením vzdělávacího programu středního vzdělávání v oboru vzdělání zaměřeném na přípravu vychovatelů a vykonáním jednotlivé zkoušky</a:t>
            </a:r>
            <a:r>
              <a:rPr lang="cs-CZ" sz="1800" baseline="30000" dirty="0">
                <a:effectLst/>
                <a:ea typeface="Calibri" panose="020F0502020204030204" pitchFamily="34" charset="0"/>
                <a:cs typeface="Times New Roman" panose="02020603050405020304" pitchFamily="18" charset="0"/>
              </a:rPr>
              <a:t>8)</a:t>
            </a:r>
            <a:r>
              <a:rPr lang="cs-CZ" sz="1800" dirty="0">
                <a:effectLst/>
                <a:ea typeface="Calibri" panose="020F0502020204030204" pitchFamily="34" charset="0"/>
                <a:cs typeface="Times New Roman" panose="02020603050405020304" pitchFamily="18" charset="0"/>
              </a:rPr>
              <a:t>, která svým obsahem a formou odpovídá zkoušce profilové části maturitní zkoušky z předmětu zaměřeného na pedagogiku předškolního věku, nebo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g) vzděláním podle odstavce 2 písm. a) nebo b). </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461199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ECB56-1AC2-C5A5-64A9-98BF167C8522}"/>
              </a:ext>
            </a:extLst>
          </p:cNvPr>
          <p:cNvSpPr>
            <a:spLocks noGrp="1"/>
          </p:cNvSpPr>
          <p:nvPr>
            <p:ph type="title"/>
          </p:nvPr>
        </p:nvSpPr>
        <p:spPr/>
        <p:txBody>
          <a:bodyPr/>
          <a:lstStyle/>
          <a:p>
            <a:r>
              <a:rPr lang="cs-CZ" dirty="0"/>
              <a:t> </a:t>
            </a:r>
            <a:r>
              <a:rPr lang="cs-CZ" b="1" dirty="0">
                <a:solidFill>
                  <a:schemeClr val="tx2"/>
                </a:solidFill>
              </a:rPr>
              <a:t>§ 6 – učitel MŠ ve třídě pro děti se SVP</a:t>
            </a:r>
          </a:p>
        </p:txBody>
      </p:sp>
      <p:sp>
        <p:nvSpPr>
          <p:cNvPr id="3" name="Zástupný obsah 2">
            <a:extLst>
              <a:ext uri="{FF2B5EF4-FFF2-40B4-BE49-F238E27FC236}">
                <a16:creationId xmlns:a16="http://schemas.microsoft.com/office/drawing/2014/main" id="{99B8FB2F-57BF-83B9-60DB-3F9C8FCC8615}"/>
              </a:ext>
            </a:extLst>
          </p:cNvPr>
          <p:cNvSpPr>
            <a:spLocks noGrp="1"/>
          </p:cNvSpPr>
          <p:nvPr>
            <p:ph idx="1"/>
          </p:nvPr>
        </p:nvSpPr>
        <p:spPr/>
        <p:txBody>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VŠ ve studijním</a:t>
            </a:r>
            <a:r>
              <a:rPr lang="cs-CZ" sz="1800" dirty="0">
                <a:ea typeface="Calibri" panose="020F0502020204030204" pitchFamily="34" charset="0"/>
                <a:cs typeface="Times New Roman" panose="02020603050405020304" pitchFamily="18" charset="0"/>
              </a:rPr>
              <a:t> </a:t>
            </a:r>
            <a:r>
              <a:rPr lang="cs-CZ" sz="1800" dirty="0">
                <a:effectLst/>
                <a:ea typeface="Calibri" panose="020F0502020204030204" pitchFamily="34" charset="0"/>
                <a:cs typeface="Times New Roman" panose="02020603050405020304" pitchFamily="18" charset="0"/>
              </a:rPr>
              <a:t>programu v oblasti pedagogických věd zaměřené na speciální pedagogiku, </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b) VOŠ v oboru vzdělání zaměřeném na speciální pedagogiku, nebo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 vzděláním stanoveným pro učitele mateřské školy podle odstavce 1 a </a:t>
            </a:r>
            <a:endParaRPr lang="cs-CZ" sz="1800" dirty="0">
              <a:effectLst/>
              <a:ea typeface="Times New Roman" panose="02020603050405020304" pitchFamily="18" charset="0"/>
              <a:cs typeface="Times New Roman" panose="02020603050405020304" pitchFamily="18" charset="0"/>
            </a:endParaRPr>
          </a:p>
          <a:p>
            <a:pPr marL="817880" lvl="1" indent="-180340" algn="just">
              <a:lnSpc>
                <a:spcPct val="107000"/>
              </a:lnSpc>
              <a:spcAft>
                <a:spcPts val="800"/>
              </a:spcAft>
            </a:pPr>
            <a:r>
              <a:rPr lang="cs-CZ" sz="1600" b="1" dirty="0">
                <a:effectLst/>
                <a:ea typeface="Calibri" panose="020F0502020204030204" pitchFamily="34" charset="0"/>
                <a:cs typeface="Times New Roman" panose="02020603050405020304" pitchFamily="18" charset="0"/>
              </a:rPr>
              <a:t>1. vysokoškolským vzděláním získaným studiem v akreditovaném bakalářském studijním programu v oblasti pedagogických věd zaměřené na speciální pedagogiku, nebo </a:t>
            </a:r>
            <a:endParaRPr lang="cs-CZ" sz="1600" dirty="0">
              <a:effectLst/>
              <a:ea typeface="Times New Roman" panose="02020603050405020304" pitchFamily="18" charset="0"/>
              <a:cs typeface="Times New Roman" panose="02020603050405020304" pitchFamily="18" charset="0"/>
            </a:endParaRPr>
          </a:p>
          <a:p>
            <a:pPr marL="817880" lvl="1" indent="-180340" algn="just">
              <a:lnSpc>
                <a:spcPct val="107000"/>
              </a:lnSpc>
              <a:spcAft>
                <a:spcPts val="800"/>
              </a:spcAft>
            </a:pPr>
            <a:r>
              <a:rPr lang="cs-CZ" sz="1600" b="1" dirty="0">
                <a:effectLst/>
                <a:ea typeface="Calibri" panose="020F0502020204030204" pitchFamily="34" charset="0"/>
                <a:cs typeface="Times New Roman" panose="02020603050405020304" pitchFamily="18" charset="0"/>
              </a:rPr>
              <a:t>2. studiem k rozšíření odborné kvalifikace zaměřeným na </a:t>
            </a:r>
            <a:r>
              <a:rPr lang="cs-CZ" sz="1600" b="1" dirty="0" err="1">
                <a:effectLst/>
                <a:ea typeface="Calibri" panose="020F0502020204030204" pitchFamily="34" charset="0"/>
                <a:cs typeface="Times New Roman" panose="02020603050405020304" pitchFamily="18" charset="0"/>
              </a:rPr>
              <a:t>speciálněpedagogickou</a:t>
            </a:r>
            <a:r>
              <a:rPr lang="cs-CZ" sz="16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 nebo na získání odborné kvalifikace speciálního pedagoga.</a:t>
            </a:r>
            <a:endParaRPr lang="cs-CZ" sz="16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14379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1C1AAD-2CDD-DC62-E7B6-C16059ECCBB7}"/>
              </a:ext>
            </a:extLst>
          </p:cNvPr>
          <p:cNvSpPr>
            <a:spLocks noGrp="1"/>
          </p:cNvSpPr>
          <p:nvPr>
            <p:ph type="title"/>
          </p:nvPr>
        </p:nvSpPr>
        <p:spPr/>
        <p:txBody>
          <a:bodyPr/>
          <a:lstStyle/>
          <a:p>
            <a:r>
              <a:rPr lang="cs-CZ" b="1" dirty="0">
                <a:solidFill>
                  <a:schemeClr val="tx2"/>
                </a:solidFill>
              </a:rPr>
              <a:t>§ 7 – učitel 1. stupně ZŠ</a:t>
            </a:r>
          </a:p>
        </p:txBody>
      </p:sp>
      <p:sp>
        <p:nvSpPr>
          <p:cNvPr id="3" name="Zástupný obsah 2">
            <a:extLst>
              <a:ext uri="{FF2B5EF4-FFF2-40B4-BE49-F238E27FC236}">
                <a16:creationId xmlns:a16="http://schemas.microsoft.com/office/drawing/2014/main" id="{039E2439-2714-1EBA-AD2C-454AAAF49B84}"/>
              </a:ext>
            </a:extLst>
          </p:cNvPr>
          <p:cNvSpPr>
            <a:spLocks noGrp="1"/>
          </p:cNvSpPr>
          <p:nvPr>
            <p:ph idx="1"/>
          </p:nvPr>
        </p:nvSpPr>
        <p:spPr/>
        <p:txBody>
          <a:bodyPr>
            <a:normAutofit/>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VŠ Mgr. studijní program v oblasti pedagogických věd zaměřené na přípravu učitelů prvního stupně ZŠ,</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b) VŠ Mgr. studijního oboru pedagogika, případně v akreditovaném Mgr.</a:t>
            </a:r>
            <a:r>
              <a:rPr lang="cs-CZ" sz="1800" b="1" dirty="0">
                <a:effectLst/>
                <a:ea typeface="Calibri" panose="020F0502020204030204" pitchFamily="34" charset="0"/>
                <a:cs typeface="Times New Roman" panose="02020603050405020304" pitchFamily="18" charset="0"/>
              </a:rPr>
              <a:t> </a:t>
            </a:r>
            <a:r>
              <a:rPr lang="cs-CZ" sz="1800" dirty="0">
                <a:effectLst/>
                <a:ea typeface="Calibri" panose="020F0502020204030204" pitchFamily="34" charset="0"/>
                <a:cs typeface="Times New Roman" panose="02020603050405020304" pitchFamily="18" charset="0"/>
              </a:rPr>
              <a:t>studijním programu v oblasti pedagogických věd zaměřené na přípravu učitelů MŠ, vychovatelství nebo pedagogiku volného času, a </a:t>
            </a:r>
            <a:r>
              <a:rPr lang="cs-CZ" sz="1800" b="1" dirty="0">
                <a:effectLst/>
                <a:ea typeface="Calibri" panose="020F0502020204030204" pitchFamily="34" charset="0"/>
                <a:cs typeface="Times New Roman" panose="02020603050405020304" pitchFamily="18" charset="0"/>
              </a:rPr>
              <a:t>studiem k rozšíření odborné kvalifikace zaměřeným</a:t>
            </a:r>
            <a:r>
              <a:rPr lang="cs-CZ" sz="1800" dirty="0">
                <a:effectLst/>
                <a:ea typeface="Calibri" panose="020F0502020204030204" pitchFamily="34" charset="0"/>
                <a:cs typeface="Times New Roman" panose="02020603050405020304" pitchFamily="18" charset="0"/>
              </a:rPr>
              <a:t> na přípravu učitelů prvního stupně ZŠ,</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 v akreditovaném magisterském studijním programu v oblasti pedagogických věd zaměřené na přípravu učitelů druhého stupně základní školy nebo všeobecně-vzdělávacích předmětů střední školy a studiem k rozšíření odborné kvalifikace zaměřeným na přípravu učitelů prvního stupně základní školy.</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d)</a:t>
            </a:r>
            <a:r>
              <a:rPr lang="cs-CZ" sz="1800" dirty="0">
                <a:effectLst/>
                <a:ea typeface="Calibri" panose="020F0502020204030204" pitchFamily="34" charset="0"/>
                <a:cs typeface="Times New Roman" panose="02020603050405020304" pitchFamily="18" charset="0"/>
              </a:rPr>
              <a:t> v akreditovaném magisterském studijním programu v oblasti pedagogických věd zaměřené na přípravu učitelů základní umělecké školy studijního oboru, který odpovídá charakteru vyučovaného předmětu,</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e)</a:t>
            </a:r>
            <a:r>
              <a:rPr lang="cs-CZ" sz="1800" dirty="0">
                <a:effectLst/>
                <a:ea typeface="Calibri" panose="020F0502020204030204" pitchFamily="34" charset="0"/>
                <a:cs typeface="Times New Roman" panose="02020603050405020304" pitchFamily="18" charset="0"/>
              </a:rPr>
              <a:t> v akreditovaném magisterském studijním programu v oblasti umění studijního oboru umělecko-pedagogického zaměření, který odpovídá charakteru vyučovaného uměleckého předmětu,</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844153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7E3B96-824F-4190-BC55-A35BA735914F}"/>
              </a:ext>
            </a:extLst>
          </p:cNvPr>
          <p:cNvSpPr>
            <a:spLocks noGrp="1"/>
          </p:cNvSpPr>
          <p:nvPr>
            <p:ph type="title"/>
          </p:nvPr>
        </p:nvSpPr>
        <p:spPr/>
        <p:txBody>
          <a:bodyPr/>
          <a:lstStyle/>
          <a:p>
            <a:r>
              <a:rPr lang="cs-CZ" b="1" dirty="0">
                <a:solidFill>
                  <a:schemeClr val="tx2"/>
                </a:solidFill>
              </a:rPr>
              <a:t>Osnova webináře</a:t>
            </a:r>
          </a:p>
        </p:txBody>
      </p:sp>
      <p:sp>
        <p:nvSpPr>
          <p:cNvPr id="3" name="Zástupný symbol pro obsah 2">
            <a:extLst>
              <a:ext uri="{FF2B5EF4-FFF2-40B4-BE49-F238E27FC236}">
                <a16:creationId xmlns:a16="http://schemas.microsoft.com/office/drawing/2014/main" id="{0B642D1B-BE86-4910-B1CB-99266AE73B76}"/>
              </a:ext>
            </a:extLst>
          </p:cNvPr>
          <p:cNvSpPr>
            <a:spLocks noGrp="1"/>
          </p:cNvSpPr>
          <p:nvPr>
            <p:ph idx="1"/>
          </p:nvPr>
        </p:nvSpPr>
        <p:spPr/>
        <p:txBody>
          <a:bodyPr/>
          <a:lstStyle/>
          <a:p>
            <a:r>
              <a:rPr lang="cs-CZ" dirty="0"/>
              <a:t>Důležité oblasti upravené ZPP</a:t>
            </a:r>
          </a:p>
          <a:p>
            <a:r>
              <a:rPr lang="cs-CZ" dirty="0"/>
              <a:t>Nejčastější problémy v aplikaci ZPP</a:t>
            </a:r>
          </a:p>
          <a:p>
            <a:r>
              <a:rPr lang="cs-CZ" dirty="0"/>
              <a:t>schválené změny</a:t>
            </a:r>
          </a:p>
          <a:p>
            <a:pPr lvl="1"/>
            <a:r>
              <a:rPr lang="cs-CZ" dirty="0"/>
              <a:t>Formální úprava, upřesnění podmínek</a:t>
            </a:r>
          </a:p>
          <a:p>
            <a:pPr lvl="1"/>
            <a:r>
              <a:rPr lang="cs-CZ" dirty="0"/>
              <a:t>Kvalifikační předpoklady</a:t>
            </a:r>
          </a:p>
          <a:p>
            <a:pPr lvl="1"/>
            <a:r>
              <a:rPr lang="cs-CZ" dirty="0"/>
              <a:t>Uzavírání PP na dobu určitou</a:t>
            </a:r>
          </a:p>
          <a:p>
            <a:pPr lvl="1"/>
            <a:r>
              <a:rPr lang="cs-CZ" dirty="0"/>
              <a:t>Čerpání volna na samostudium</a:t>
            </a:r>
          </a:p>
          <a:p>
            <a:pPr lvl="1"/>
            <a:r>
              <a:rPr lang="cs-CZ" dirty="0"/>
              <a:t>Nové prvky karierního řádu</a:t>
            </a:r>
          </a:p>
          <a:p>
            <a:pPr lvl="1"/>
            <a:r>
              <a:rPr lang="cs-CZ" dirty="0"/>
              <a:t>Souběžná novelizace školského zákona – garantování nárůstu platů učitelů</a:t>
            </a:r>
          </a:p>
          <a:p>
            <a:pPr marL="457200" lvl="1" indent="0">
              <a:buNone/>
            </a:pPr>
            <a:endParaRPr lang="cs-CZ" dirty="0"/>
          </a:p>
          <a:p>
            <a:endParaRPr lang="cs-CZ" dirty="0"/>
          </a:p>
        </p:txBody>
      </p:sp>
      <p:sp>
        <p:nvSpPr>
          <p:cNvPr id="4" name="Zástupný symbol pro zápatí 3">
            <a:extLst>
              <a:ext uri="{FF2B5EF4-FFF2-40B4-BE49-F238E27FC236}">
                <a16:creationId xmlns:a16="http://schemas.microsoft.com/office/drawing/2014/main" id="{6D7E5859-5C7C-463B-95C5-E110D95F8A6A}"/>
              </a:ext>
            </a:extLst>
          </p:cNvPr>
          <p:cNvSpPr>
            <a:spLocks noGrp="1"/>
          </p:cNvSpPr>
          <p:nvPr>
            <p:ph type="ftr" sz="quarter" idx="11"/>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B10AF0D3-96E3-4520-9070-F2B83149A086}"/>
              </a:ext>
            </a:extLst>
          </p:cNvPr>
          <p:cNvSpPr>
            <a:spLocks noGrp="1"/>
          </p:cNvSpPr>
          <p:nvPr>
            <p:ph type="sldNum" sz="quarter" idx="12"/>
          </p:nvPr>
        </p:nvSpPr>
        <p:spPr/>
        <p:txBody>
          <a:bodyPr/>
          <a:lstStyle/>
          <a:p>
            <a:pPr>
              <a:defRPr/>
            </a:pPr>
            <a:fld id="{D5904C6E-634E-485A-B280-3B8C1F93F1E1}" type="slidenum">
              <a:rPr lang="cs-CZ" smtClean="0"/>
              <a:pPr>
                <a:defRPr/>
              </a:pPr>
              <a:t>2</a:t>
            </a:fld>
            <a:endParaRPr lang="cs-CZ" dirty="0"/>
          </a:p>
        </p:txBody>
      </p:sp>
    </p:spTree>
    <p:extLst>
      <p:ext uri="{BB962C8B-B14F-4D97-AF65-F5344CB8AC3E}">
        <p14:creationId xmlns:p14="http://schemas.microsoft.com/office/powerpoint/2010/main" val="163027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6168B1-6B30-8F54-758B-886A57F5B8E3}"/>
              </a:ext>
            </a:extLst>
          </p:cNvPr>
          <p:cNvSpPr>
            <a:spLocks noGrp="1"/>
          </p:cNvSpPr>
          <p:nvPr>
            <p:ph type="title"/>
          </p:nvPr>
        </p:nvSpPr>
        <p:spPr/>
        <p:txBody>
          <a:bodyPr/>
          <a:lstStyle/>
          <a:p>
            <a:r>
              <a:rPr lang="cs-CZ" b="1" dirty="0">
                <a:solidFill>
                  <a:schemeClr val="tx2"/>
                </a:solidFill>
              </a:rPr>
              <a:t>§ 7 – učitel 1. stupně ZŠ</a:t>
            </a:r>
            <a:endParaRPr lang="cs-CZ" dirty="0"/>
          </a:p>
        </p:txBody>
      </p:sp>
      <p:sp>
        <p:nvSpPr>
          <p:cNvPr id="3" name="Zástupný obsah 2">
            <a:extLst>
              <a:ext uri="{FF2B5EF4-FFF2-40B4-BE49-F238E27FC236}">
                <a16:creationId xmlns:a16="http://schemas.microsoft.com/office/drawing/2014/main" id="{8D68CDB8-3668-491B-DF04-A4D30A561A9A}"/>
              </a:ext>
            </a:extLst>
          </p:cNvPr>
          <p:cNvSpPr>
            <a:spLocks noGrp="1"/>
          </p:cNvSpPr>
          <p:nvPr>
            <p:ph idx="1"/>
          </p:nvPr>
        </p:nvSpPr>
        <p:spPr/>
        <p:txBody>
          <a:bodyPr/>
          <a:lstStyle/>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f) v akreditovaném magisterském studijním programu v oblasti pedagogických věd zaměřené na přípravu učitelů předmětů výchovného zaměření druhého stupně základní školy nebo střední školy jen pro výuku odpovídajících předmětů výchovného zaměření,</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g) v akreditovaném vysokoškolském studijním programu v oblasti pedagogických věd zaměřené na vychovatelství jen pro výuku předmětů výchovného zaměření,</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h)</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podle § 12 jen pro výuku cizího jazyka, nebo</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i)</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podle odstavce 2 písm. a) nebo b).</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555612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12DCE-667A-C620-F1AE-07887FE33672}"/>
              </a:ext>
            </a:extLst>
          </p:cNvPr>
          <p:cNvSpPr>
            <a:spLocks noGrp="1"/>
          </p:cNvSpPr>
          <p:nvPr>
            <p:ph type="title"/>
          </p:nvPr>
        </p:nvSpPr>
        <p:spPr/>
        <p:txBody>
          <a:bodyPr/>
          <a:lstStyle/>
          <a:p>
            <a:r>
              <a:rPr lang="cs-CZ" b="1" dirty="0">
                <a:solidFill>
                  <a:schemeClr val="tx2"/>
                </a:solidFill>
              </a:rPr>
              <a:t>§ 7 učitel 1. stupně ZŠ – žáci se SVP</a:t>
            </a:r>
          </a:p>
        </p:txBody>
      </p:sp>
      <p:sp>
        <p:nvSpPr>
          <p:cNvPr id="3" name="Zástupný obsah 2">
            <a:extLst>
              <a:ext uri="{FF2B5EF4-FFF2-40B4-BE49-F238E27FC236}">
                <a16:creationId xmlns:a16="http://schemas.microsoft.com/office/drawing/2014/main" id="{D125E71A-1033-0F2F-2141-CB7C3618B440}"/>
              </a:ext>
            </a:extLst>
          </p:cNvPr>
          <p:cNvSpPr>
            <a:spLocks noGrp="1"/>
          </p:cNvSpPr>
          <p:nvPr>
            <p:ph idx="1"/>
          </p:nvPr>
        </p:nvSpPr>
        <p:spPr/>
        <p:txBody>
          <a:bodyPr>
            <a:normAutofit/>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vysokoškolským vzděláním získaným studiem v akreditovaném magisterském studijním programu v oblasti pedagogických věd zaměřené na speciální pedagogiku pro učitele,</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b) vysokoškolským vzděláním získaným studiem v akreditovaném magisterském studijním programu v oblasti pedagogických věd zaměřené na speciální pedagogiku</a:t>
            </a:r>
            <a:r>
              <a:rPr lang="cs-CZ" sz="1800" strike="sngStrike" dirty="0">
                <a:effectLst/>
                <a:ea typeface="Calibri" panose="020F0502020204030204" pitchFamily="34" charset="0"/>
                <a:cs typeface="Times New Roman" panose="02020603050405020304" pitchFamily="18" charset="0"/>
              </a:rPr>
              <a:t>, studijního oboru speciální pedagogika, a vzděláním v programu celoživotního vzdělávání uskutečňovaném vysokou školou a zaměřeném</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a studiem k rozšíření odborné kvalifikace zaměřeným</a:t>
            </a:r>
            <a:r>
              <a:rPr lang="cs-CZ" sz="1800" dirty="0">
                <a:effectLst/>
                <a:ea typeface="Calibri" panose="020F0502020204030204" pitchFamily="34" charset="0"/>
                <a:cs typeface="Times New Roman" panose="02020603050405020304" pitchFamily="18" charset="0"/>
              </a:rPr>
              <a:t> na přípravu učitelů prvního stupně základní školy, nebo</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 vzděláním stanoveným pro učitele prvního stupně základní školy podle odstavce 1 a </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b="1" dirty="0">
                <a:effectLst/>
                <a:ea typeface="Calibri" panose="020F0502020204030204" pitchFamily="34" charset="0"/>
                <a:cs typeface="Times New Roman" panose="02020603050405020304" pitchFamily="18" charset="0"/>
              </a:rPr>
              <a:t>1. vysokoškolským vzděláním získaným studiem v akreditovaném studijním programu v oblasti pedagogických věd zaměřené na speciální pedagogiku, nebo</a:t>
            </a:r>
            <a:endParaRPr lang="cs-CZ" sz="16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b="1" dirty="0">
                <a:effectLst/>
                <a:ea typeface="Calibri" panose="020F0502020204030204" pitchFamily="34" charset="0"/>
                <a:cs typeface="Times New Roman" panose="02020603050405020304" pitchFamily="18" charset="0"/>
              </a:rPr>
              <a:t>2. studiem k rozšíření odborné kvalifikace zaměřeným na </a:t>
            </a:r>
            <a:r>
              <a:rPr lang="cs-CZ" sz="1600" b="1" dirty="0" err="1">
                <a:effectLst/>
                <a:ea typeface="Calibri" panose="020F0502020204030204" pitchFamily="34" charset="0"/>
                <a:cs typeface="Times New Roman" panose="02020603050405020304" pitchFamily="18" charset="0"/>
              </a:rPr>
              <a:t>speciálněpedagogickou</a:t>
            </a:r>
            <a:r>
              <a:rPr lang="cs-CZ" sz="16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 nebo na získání odborné kvalifikace speciálního pedagoga.</a:t>
            </a:r>
            <a:endParaRPr lang="cs-CZ" sz="1600" dirty="0">
              <a:effectLst/>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558305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A39CE4-6BA1-1CE9-FFDE-12FDD46B36E8}"/>
              </a:ext>
            </a:extLst>
          </p:cNvPr>
          <p:cNvSpPr>
            <a:spLocks noGrp="1"/>
          </p:cNvSpPr>
          <p:nvPr>
            <p:ph type="title"/>
          </p:nvPr>
        </p:nvSpPr>
        <p:spPr/>
        <p:txBody>
          <a:bodyPr>
            <a:normAutofit fontScale="90000"/>
          </a:bodyPr>
          <a:lstStyle/>
          <a:p>
            <a:r>
              <a:rPr lang="cs-CZ" sz="3600" dirty="0">
                <a:solidFill>
                  <a:schemeClr val="tx2"/>
                </a:solidFill>
                <a:latin typeface="+mn-lt"/>
              </a:rPr>
              <a:t>§ 7a - </a:t>
            </a:r>
            <a:r>
              <a:rPr lang="cs-CZ" sz="3600" b="1" dirty="0">
                <a:solidFill>
                  <a:schemeClr val="tx2"/>
                </a:solidFill>
                <a:effectLst/>
                <a:latin typeface="+mn-lt"/>
                <a:ea typeface="Calibri" panose="020F0502020204030204" pitchFamily="34" charset="0"/>
                <a:cs typeface="Times New Roman" panose="02020603050405020304" pitchFamily="18" charset="0"/>
              </a:rPr>
              <a:t>Společné způsoby získání odborné kvalifikace učitele druhého stupně základní školy a učitele všeobecně-vzdělávacích předmětů střední školy</a:t>
            </a:r>
            <a:endParaRPr lang="cs-CZ" dirty="0"/>
          </a:p>
        </p:txBody>
      </p:sp>
      <p:sp>
        <p:nvSpPr>
          <p:cNvPr id="3" name="Zástupný obsah 2">
            <a:extLst>
              <a:ext uri="{FF2B5EF4-FFF2-40B4-BE49-F238E27FC236}">
                <a16:creationId xmlns:a16="http://schemas.microsoft.com/office/drawing/2014/main" id="{8A5D3114-3EF0-FF25-371B-20708B722E79}"/>
              </a:ext>
            </a:extLst>
          </p:cNvPr>
          <p:cNvSpPr>
            <a:spLocks noGrp="1"/>
          </p:cNvSpPr>
          <p:nvPr>
            <p:ph idx="1"/>
          </p:nvPr>
        </p:nvSpPr>
        <p:spPr/>
        <p:txBody>
          <a:bodyPr>
            <a:normAutofit fontScale="92500" lnSpcReduction="10000"/>
          </a:bodyPr>
          <a:lstStyle/>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a) v oblasti pedagogických věd zaměřené na přípravu učitelů druhého stupně základní školy nebo na přípravu učitelů všeobecně-vzdělávacích nebo odborných předmětů střední školy,</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 v oblasti pedagogických věd zaměřené na přípravu učitelů prvního stupně základní školy a studiem k rozšíření odborné kvalifikace zaměřeným na přípravu učitelů druhého stupně základní školy nebo střední školy,</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 jehož zaměření odpovídá charakteru vyučovaného předmětu a</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700" b="1" dirty="0">
                <a:effectLst/>
                <a:ea typeface="Calibri" panose="020F0502020204030204" pitchFamily="34" charset="0"/>
                <a:cs typeface="Times New Roman" panose="02020603050405020304" pitchFamily="18" charset="0"/>
              </a:rPr>
              <a:t>1. vysokoškolským vzděláním získaným studiem v akreditovaném bakalářském studijním programu v oblasti pedagogických věd zaměřené na přípravu učitelů druhého stupně základní školy nebo střední školy, nebo</a:t>
            </a:r>
            <a:endParaRPr lang="cs-CZ" sz="17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700" b="1" dirty="0">
                <a:effectLst/>
                <a:ea typeface="Calibri" panose="020F0502020204030204" pitchFamily="34" charset="0"/>
                <a:cs typeface="Times New Roman" panose="02020603050405020304" pitchFamily="18" charset="0"/>
              </a:rPr>
              <a:t>2. studiem pedagogiky podle § 22 odst. 1 písm. a),</a:t>
            </a:r>
            <a:endParaRPr lang="cs-CZ" sz="17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d) v oblasti pedagogických věd zaměřené na přípravu učitelů základní umělecké školy studijního oboru, který odpovídá charakteru vyučovaného předmětu, jen pro výuku odpovídajícího předmětu, nebo</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e) podle § 12 jen pro výuku cizího jazyka.</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313141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D02CD2-B1BA-4CF9-80F3-5B3108806248}"/>
              </a:ext>
            </a:extLst>
          </p:cNvPr>
          <p:cNvSpPr>
            <a:spLocks noGrp="1"/>
          </p:cNvSpPr>
          <p:nvPr>
            <p:ph type="title"/>
          </p:nvPr>
        </p:nvSpPr>
        <p:spPr/>
        <p:txBody>
          <a:bodyPr/>
          <a:lstStyle/>
          <a:p>
            <a:r>
              <a:rPr lang="cs-CZ" b="1" dirty="0">
                <a:solidFill>
                  <a:schemeClr val="tx2"/>
                </a:solidFill>
              </a:rPr>
              <a:t>§ 8 – učitel 2. st. ZŠ pro žáky se SVP</a:t>
            </a:r>
          </a:p>
        </p:txBody>
      </p:sp>
      <p:sp>
        <p:nvSpPr>
          <p:cNvPr id="3" name="Zástupný obsah 2">
            <a:extLst>
              <a:ext uri="{FF2B5EF4-FFF2-40B4-BE49-F238E27FC236}">
                <a16:creationId xmlns:a16="http://schemas.microsoft.com/office/drawing/2014/main" id="{85BDC853-BFB4-4F69-0DC9-DB83FC6C19B5}"/>
              </a:ext>
            </a:extLst>
          </p:cNvPr>
          <p:cNvSpPr>
            <a:spLocks noGrp="1"/>
          </p:cNvSpPr>
          <p:nvPr>
            <p:ph idx="1"/>
          </p:nvPr>
        </p:nvSpPr>
        <p:spPr/>
        <p:txBody>
          <a:bodyPr>
            <a:normAutofit fontScale="92500" lnSpcReduction="10000"/>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vysokoškolským vzděláním získaným studiem v akreditovaném magisterském studijním programu v oblasti pedagogických věd zaměřené na speciální pedagogiku pro učitele,</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 vysokoškolským vzděláním získaným studiem v akreditovaném magisterském studijním programu v oblasti pedagogických věd zaměřené na speciální pedagogiku</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a</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700" b="1" dirty="0">
                <a:effectLst/>
                <a:ea typeface="Calibri" panose="020F0502020204030204" pitchFamily="34" charset="0"/>
                <a:cs typeface="Times New Roman" panose="02020603050405020304" pitchFamily="18" charset="0"/>
              </a:rPr>
              <a:t>1. vysokoškolským vzděláním získaným studiem v akreditovaném bakalářském studijním programu v oblasti pedagogických věd zaměřené na přípravu učitelů základní školy nebo střední školy, nebo</a:t>
            </a:r>
            <a:endParaRPr lang="cs-CZ" sz="17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700" b="1" dirty="0">
                <a:effectLst/>
                <a:ea typeface="Calibri" panose="020F0502020204030204" pitchFamily="34" charset="0"/>
                <a:cs typeface="Times New Roman" panose="02020603050405020304" pitchFamily="18" charset="0"/>
              </a:rPr>
              <a:t>2. studiem pedagogiky podle § 22 odst. 1 písm. a),</a:t>
            </a:r>
            <a:endParaRPr lang="cs-CZ" sz="17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c) vysokoškolským vzděláním získaným studiem v akreditovaném magisterském studijním programu v oblasti pedagogických věd zaměřené na přípravu učitelů prvního stupně základní školy a</a:t>
            </a:r>
            <a:r>
              <a:rPr lang="cs-CZ" sz="1800" b="1" dirty="0">
                <a:effectLst/>
                <a:ea typeface="Calibri" panose="020F0502020204030204" pitchFamily="34" charset="0"/>
                <a:cs typeface="Times New Roman" panose="02020603050405020304" pitchFamily="18" charset="0"/>
              </a:rPr>
              <a:t> vysokoškolským vzděláním získaným studiem v akreditovaném bakalářském studijním programu v oblasti pedagogických věd zaměřené na speciální pedagogiku nebo</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studiem k rozšíření odborné kvalifikace zaměřeným</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na</a:t>
            </a:r>
            <a:r>
              <a:rPr lang="cs-CZ" sz="1800" dirty="0">
                <a:effectLst/>
                <a:ea typeface="Calibri" panose="020F0502020204030204" pitchFamily="34" charset="0"/>
                <a:cs typeface="Times New Roman" panose="02020603050405020304" pitchFamily="18" charset="0"/>
              </a:rPr>
              <a:t> </a:t>
            </a:r>
            <a:r>
              <a:rPr lang="cs-CZ" sz="1800" b="1" dirty="0" err="1">
                <a:effectLst/>
                <a:ea typeface="Calibri" panose="020F0502020204030204" pitchFamily="34" charset="0"/>
                <a:cs typeface="Times New Roman" panose="02020603050405020304" pitchFamily="18" charset="0"/>
              </a:rPr>
              <a:t>speciálněpedagogickou</a:t>
            </a:r>
            <a:r>
              <a:rPr lang="cs-CZ" sz="18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 nebo na získání odborné kvalifikace speciálního pedagoga,</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67191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E79A6B-00DB-FB31-2EA8-4791E0391C39}"/>
              </a:ext>
            </a:extLst>
          </p:cNvPr>
          <p:cNvSpPr>
            <a:spLocks noGrp="1"/>
          </p:cNvSpPr>
          <p:nvPr>
            <p:ph type="title"/>
          </p:nvPr>
        </p:nvSpPr>
        <p:spPr/>
        <p:txBody>
          <a:bodyPr/>
          <a:lstStyle/>
          <a:p>
            <a:r>
              <a:rPr lang="cs-CZ" b="1" dirty="0">
                <a:solidFill>
                  <a:schemeClr val="tx2"/>
                </a:solidFill>
              </a:rPr>
              <a:t>§ 8 – učitel 2. st. ZŠ pro žáky se SVP</a:t>
            </a:r>
            <a:endParaRPr lang="cs-CZ" dirty="0"/>
          </a:p>
        </p:txBody>
      </p:sp>
      <p:sp>
        <p:nvSpPr>
          <p:cNvPr id="3" name="Zástupný obsah 2">
            <a:extLst>
              <a:ext uri="{FF2B5EF4-FFF2-40B4-BE49-F238E27FC236}">
                <a16:creationId xmlns:a16="http://schemas.microsoft.com/office/drawing/2014/main" id="{D31DC8DF-AD85-0100-45EB-EEBAEE917664}"/>
              </a:ext>
            </a:extLst>
          </p:cNvPr>
          <p:cNvSpPr>
            <a:spLocks noGrp="1"/>
          </p:cNvSpPr>
          <p:nvPr>
            <p:ph idx="1"/>
          </p:nvPr>
        </p:nvSpPr>
        <p:spPr/>
        <p:txBody>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d) vzděláním stanoveným pro učitele druhého stupně základní školy podle </a:t>
            </a:r>
            <a:r>
              <a:rPr lang="cs-CZ" sz="1800" b="1" dirty="0">
                <a:effectLst/>
                <a:ea typeface="Calibri" panose="020F0502020204030204" pitchFamily="34" charset="0"/>
                <a:cs typeface="Times New Roman" panose="02020603050405020304" pitchFamily="18" charset="0"/>
              </a:rPr>
              <a:t>§ 7a</a:t>
            </a:r>
            <a:r>
              <a:rPr lang="cs-CZ" sz="1800" dirty="0">
                <a:effectLst/>
                <a:ea typeface="Calibri" panose="020F0502020204030204" pitchFamily="34" charset="0"/>
                <a:cs typeface="Times New Roman" panose="02020603050405020304" pitchFamily="18" charset="0"/>
              </a:rPr>
              <a:t> a vysokoškolským vzděláním získaným studiem v akreditovaném bakalářském studijním programu v oblasti pedagogických věd zaměřené na speciální pedagogiku nebo </a:t>
            </a:r>
            <a:r>
              <a:rPr lang="cs-CZ" sz="1800" b="1" dirty="0">
                <a:effectLst/>
                <a:ea typeface="Calibri" panose="020F0502020204030204" pitchFamily="34" charset="0"/>
                <a:cs typeface="Times New Roman" panose="02020603050405020304" pitchFamily="18" charset="0"/>
              </a:rPr>
              <a:t>studiem k rozšíření odborné kvalifikace zaměřeným</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na</a:t>
            </a:r>
            <a:r>
              <a:rPr lang="cs-CZ" sz="1800" dirty="0">
                <a:effectLst/>
                <a:ea typeface="Calibri" panose="020F0502020204030204" pitchFamily="34" charset="0"/>
                <a:cs typeface="Times New Roman" panose="02020603050405020304" pitchFamily="18" charset="0"/>
              </a:rPr>
              <a:t> </a:t>
            </a:r>
            <a:r>
              <a:rPr lang="cs-CZ" sz="1800" b="1" dirty="0" err="1">
                <a:effectLst/>
                <a:ea typeface="Calibri" panose="020F0502020204030204" pitchFamily="34" charset="0"/>
                <a:cs typeface="Times New Roman" panose="02020603050405020304" pitchFamily="18" charset="0"/>
              </a:rPr>
              <a:t>speciálněpedagogickou</a:t>
            </a:r>
            <a:r>
              <a:rPr lang="cs-CZ" sz="18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 nebo na získání odborné kvalifikace speciálního pedagoga, nebo</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e) vysokoškolským vzděláním získaným studiem v akreditovaném magisterském studijním programu v oblasti pedagogických věd zaměřené na speciální pedagogiku a přípravu učitelů druhého stupně základní školy nebo přípravu učitelů všeobecně-vzdělávacích nebo odborných předmětů střední školy.</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728402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3E53D9-0EE7-4B4A-F672-00B18B3A9BD0}"/>
              </a:ext>
            </a:extLst>
          </p:cNvPr>
          <p:cNvSpPr>
            <a:spLocks noGrp="1"/>
          </p:cNvSpPr>
          <p:nvPr>
            <p:ph type="title"/>
          </p:nvPr>
        </p:nvSpPr>
        <p:spPr/>
        <p:txBody>
          <a:bodyPr/>
          <a:lstStyle/>
          <a:p>
            <a:r>
              <a:rPr lang="cs-CZ" b="1" dirty="0">
                <a:solidFill>
                  <a:schemeClr val="tx2"/>
                </a:solidFill>
              </a:rPr>
              <a:t>Učitel 2. stupně ZŠ</a:t>
            </a:r>
          </a:p>
        </p:txBody>
      </p:sp>
      <p:sp>
        <p:nvSpPr>
          <p:cNvPr id="3" name="Zástupný obsah 2">
            <a:extLst>
              <a:ext uri="{FF2B5EF4-FFF2-40B4-BE49-F238E27FC236}">
                <a16:creationId xmlns:a16="http://schemas.microsoft.com/office/drawing/2014/main" id="{80B1D703-7975-1A71-BB6A-DD9CA347886B}"/>
              </a:ext>
            </a:extLst>
          </p:cNvPr>
          <p:cNvSpPr>
            <a:spLocks noGrp="1"/>
          </p:cNvSpPr>
          <p:nvPr>
            <p:ph idx="1"/>
          </p:nvPr>
        </p:nvSpPr>
        <p:spPr/>
        <p:txBody>
          <a:bodyPr/>
          <a:lstStyle/>
          <a:p>
            <a:pPr indent="449580" algn="just">
              <a:lnSpc>
                <a:spcPct val="107000"/>
              </a:lnSpc>
              <a:spcAft>
                <a:spcPts val="800"/>
              </a:spcAft>
            </a:pPr>
            <a:r>
              <a:rPr lang="cs-CZ" sz="1800" b="1" dirty="0">
                <a:effectLst/>
                <a:ea typeface="Calibri" panose="020F0502020204030204" pitchFamily="34" charset="0"/>
                <a:cs typeface="Times New Roman" panose="02020603050405020304" pitchFamily="18" charset="0"/>
              </a:rPr>
              <a:t>(2)</a:t>
            </a:r>
            <a:r>
              <a:rPr lang="cs-CZ" sz="1800" dirty="0">
                <a:effectLst/>
                <a:ea typeface="Calibri" panose="020F0502020204030204" pitchFamily="34" charset="0"/>
                <a:cs typeface="Times New Roman" panose="02020603050405020304" pitchFamily="18" charset="0"/>
              </a:rPr>
              <a:t> Učitel předmětů uměleckého zaměření získává odbornou kvalifikaci vysokoškolským vzděláním získaným studiem v akreditovaném magisterském studijním programu v oblasti umění studijního oboru umělecko-pedagogického zaměření.</a:t>
            </a:r>
            <a:endParaRPr lang="cs-CZ" sz="1800" dirty="0">
              <a:effectLst/>
              <a:ea typeface="Times New Roman" panose="02020603050405020304" pitchFamily="18" charset="0"/>
              <a:cs typeface="Times New Roman" panose="02020603050405020304" pitchFamily="18" charset="0"/>
            </a:endParaRPr>
          </a:p>
          <a:p>
            <a:pPr indent="449580" algn="just">
              <a:lnSpc>
                <a:spcPct val="107000"/>
              </a:lnSpc>
              <a:spcAft>
                <a:spcPts val="800"/>
              </a:spcAft>
            </a:pPr>
            <a:r>
              <a:rPr lang="cs-CZ" sz="1800" b="1" dirty="0">
                <a:effectLst/>
                <a:ea typeface="Calibri" panose="020F0502020204030204" pitchFamily="34" charset="0"/>
                <a:cs typeface="Times New Roman" panose="02020603050405020304" pitchFamily="18" charset="0"/>
              </a:rPr>
              <a:t>(3)</a:t>
            </a:r>
            <a:r>
              <a:rPr lang="cs-CZ" sz="1800" dirty="0">
                <a:effectLst/>
                <a:ea typeface="Calibri" panose="020F0502020204030204" pitchFamily="34" charset="0"/>
                <a:cs typeface="Times New Roman" panose="02020603050405020304" pitchFamily="18" charset="0"/>
              </a:rPr>
              <a:t> Zaměstnanci, který je výkonným umělcem</a:t>
            </a:r>
            <a:r>
              <a:rPr lang="cs-CZ" sz="1800" baseline="30000" dirty="0">
                <a:effectLst/>
                <a:ea typeface="Calibri" panose="020F0502020204030204" pitchFamily="34" charset="0"/>
                <a:cs typeface="Times New Roman" panose="02020603050405020304" pitchFamily="18" charset="0"/>
              </a:rPr>
              <a:t>7)</a:t>
            </a:r>
            <a:r>
              <a:rPr lang="cs-CZ" sz="1800" dirty="0">
                <a:effectLst/>
                <a:ea typeface="Calibri" panose="020F0502020204030204" pitchFamily="34" charset="0"/>
                <a:cs typeface="Times New Roman" panose="02020603050405020304" pitchFamily="18" charset="0"/>
              </a:rPr>
              <a:t>, výtvarným umělcem nebo který má odbornou kvalifikaci podle § 10 odst. 1 nebo § 21, může ředitel školy písemně uznat předpoklad odborné kvalifikace učitele předmětu druhého stupně základní školy odpovídajícího uměleckému zaměření nebo odborné kvalifikaci zaměstnance za splněný,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umělecké výkony, vytváří umělecká díla nebo vykonává činnost, pro niž splňuje odbornou kvalifikaci podle § 10 odst. 1 nebo § 21. Uznání splnění předpokladu odborné kvalifikace platí pro účely tohoto zákona po dobu, po kterou zaměstnanec splňuje podmínky podle věty první.</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40176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5F128A-940E-13C4-49B7-816E2CD46EC1}"/>
              </a:ext>
            </a:extLst>
          </p:cNvPr>
          <p:cNvSpPr>
            <a:spLocks noGrp="1"/>
          </p:cNvSpPr>
          <p:nvPr>
            <p:ph type="title"/>
          </p:nvPr>
        </p:nvSpPr>
        <p:spPr/>
        <p:txBody>
          <a:bodyPr/>
          <a:lstStyle/>
          <a:p>
            <a:r>
              <a:rPr lang="cs-CZ" b="1" dirty="0">
                <a:solidFill>
                  <a:schemeClr val="tx2"/>
                </a:solidFill>
              </a:rPr>
              <a:t>§ 9 – učitel odborných předmětů SŠ</a:t>
            </a:r>
          </a:p>
        </p:txBody>
      </p:sp>
      <p:sp>
        <p:nvSpPr>
          <p:cNvPr id="3" name="Zástupný obsah 2">
            <a:extLst>
              <a:ext uri="{FF2B5EF4-FFF2-40B4-BE49-F238E27FC236}">
                <a16:creationId xmlns:a16="http://schemas.microsoft.com/office/drawing/2014/main" id="{DFF43C3C-0CD6-D80F-2B79-984189F235A4}"/>
              </a:ext>
            </a:extLst>
          </p:cNvPr>
          <p:cNvSpPr>
            <a:spLocks noGrp="1"/>
          </p:cNvSpPr>
          <p:nvPr>
            <p:ph idx="1"/>
          </p:nvPr>
        </p:nvSpPr>
        <p:spPr/>
        <p:txBody>
          <a:bodyPr>
            <a:normAutofit lnSpcReduction="10000"/>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VŠ Mgr. v oblasti pedagogických věd zaměřené na přípravu učitelů odborných předmětů SŠ,</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b) VŠ Mgr. v oblasti pedagogických věd zaměřené na přípravu učitelů všeobecně-vzdělávacích předmětů druhého stupně ZŠ a všeobecně-vzdělávacích předmětů SŠ studijního oboru, který odpovídá charakteru vyučovaného odborného předmětu,</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c) VŠ Mgr. v oblasti pedagogických věd zaměřené na přípravu učitelů všeobecně-vzdělávacích předmětů SŠ studijního oboru, který odpovídá charakteru vyučovaného odborného předmětu, nebo</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d) VŠ Mgr. studijního oboru, který odpovídá charakteru vyučovaného odborného předmětu,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dirty="0">
                <a:effectLst/>
                <a:ea typeface="Calibri" panose="020F0502020204030204" pitchFamily="34" charset="0"/>
                <a:cs typeface="Times New Roman" panose="02020603050405020304" pitchFamily="18" charset="0"/>
              </a:rPr>
              <a:t>1. vysokoškolským vzděláním získaným studiem v akreditovaném studijním programu v oblasti pedagogických věd zaměřené na přípravu učitelů střední školy nebo druhého stupně základní školy, </a:t>
            </a:r>
            <a:r>
              <a:rPr lang="cs-CZ" sz="1800" b="1" dirty="0">
                <a:effectLst/>
                <a:ea typeface="Calibri" panose="020F0502020204030204" pitchFamily="34" charset="0"/>
                <a:cs typeface="Times New Roman" panose="02020603050405020304" pitchFamily="18" charset="0"/>
              </a:rPr>
              <a:t>nebo</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studiem pedagogiky podle § 22 odst. 1 písm. a) nebo b).</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35225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745DA-993A-06BC-EEE2-669F17C90270}"/>
              </a:ext>
            </a:extLst>
          </p:cNvPr>
          <p:cNvSpPr>
            <a:spLocks noGrp="1"/>
          </p:cNvSpPr>
          <p:nvPr>
            <p:ph type="title"/>
          </p:nvPr>
        </p:nvSpPr>
        <p:spPr/>
        <p:txBody>
          <a:bodyPr/>
          <a:lstStyle/>
          <a:p>
            <a:r>
              <a:rPr lang="cs-CZ" b="1" dirty="0">
                <a:solidFill>
                  <a:schemeClr val="tx2"/>
                </a:solidFill>
              </a:rPr>
              <a:t>Učitel praktického vyučování na SŠ</a:t>
            </a:r>
          </a:p>
        </p:txBody>
      </p:sp>
      <p:sp>
        <p:nvSpPr>
          <p:cNvPr id="3" name="Zástupný obsah 2">
            <a:extLst>
              <a:ext uri="{FF2B5EF4-FFF2-40B4-BE49-F238E27FC236}">
                <a16:creationId xmlns:a16="http://schemas.microsoft.com/office/drawing/2014/main" id="{670B68D6-8482-1963-749A-A4894BCD0738}"/>
              </a:ext>
            </a:extLst>
          </p:cNvPr>
          <p:cNvSpPr>
            <a:spLocks noGrp="1"/>
          </p:cNvSpPr>
          <p:nvPr>
            <p:ph idx="1"/>
          </p:nvPr>
        </p:nvSpPr>
        <p:spPr/>
        <p:txBody>
          <a:bodyPr>
            <a:normAutofit/>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VŠ studijního oboru, který odpovídá charakteru praktického vyučování,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dirty="0">
                <a:effectLst/>
                <a:ea typeface="Calibri" panose="020F0502020204030204" pitchFamily="34" charset="0"/>
                <a:cs typeface="Times New Roman" panose="02020603050405020304" pitchFamily="18" charset="0"/>
              </a:rPr>
              <a:t>1. VŠ Bc. v oblasti pedagogických věd zaměřené na přípravu učitelů SŠ nebo druhého stupně ZŠ, </a:t>
            </a:r>
            <a:r>
              <a:rPr lang="cs-CZ" sz="1800" b="1" dirty="0">
                <a:effectLst/>
                <a:ea typeface="Calibri" panose="020F0502020204030204" pitchFamily="34" charset="0"/>
                <a:cs typeface="Times New Roman" panose="02020603050405020304" pitchFamily="18" charset="0"/>
              </a:rPr>
              <a:t>nebo</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studiem pedagogiky podle § 22 odst. 1 písm. a) nebo b),</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b) VOŠ v oboru vzdělání, který odpovídá charakteru praktického vyučování,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dirty="0">
                <a:effectLst/>
                <a:ea typeface="Calibri" panose="020F0502020204030204" pitchFamily="34" charset="0"/>
                <a:cs typeface="Times New Roman" panose="02020603050405020304" pitchFamily="18" charset="0"/>
              </a:rPr>
              <a:t>1. VŠ Bc. v oblasti pedagogických věd zaměřené na přípravu učitelů SŠ nebo druhého stupně ZŠ, </a:t>
            </a:r>
            <a:r>
              <a:rPr lang="cs-CZ" sz="1800" b="1" dirty="0">
                <a:effectLst/>
                <a:ea typeface="Calibri" panose="020F0502020204030204" pitchFamily="34" charset="0"/>
                <a:cs typeface="Times New Roman" panose="02020603050405020304" pitchFamily="18" charset="0"/>
              </a:rPr>
              <a:t>nebo</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studiem pedagogiky podle § 22 odst. 1 písm. a) nebo b), nebo</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c) SŠ s MZ v oboru vzdělání, který odpovídá charakteru vyučovaného předmětu,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dirty="0">
                <a:effectLst/>
                <a:ea typeface="Calibri" panose="020F0502020204030204" pitchFamily="34" charset="0"/>
                <a:cs typeface="Times New Roman" panose="02020603050405020304" pitchFamily="18" charset="0"/>
              </a:rPr>
              <a:t>1. VŠ Bc. v oblasti pedagogických věd zaměřené na přípravu učitelů SŠ nebo druhého stupně ZŠ, </a:t>
            </a:r>
            <a:r>
              <a:rPr lang="cs-CZ" sz="1800" b="1" dirty="0">
                <a:effectLst/>
                <a:ea typeface="Calibri" panose="020F0502020204030204" pitchFamily="34" charset="0"/>
                <a:cs typeface="Times New Roman" panose="02020603050405020304" pitchFamily="18" charset="0"/>
              </a:rPr>
              <a:t>nebo</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studiem pedagogiky podle § 22 odst. 1 písm. a) nebo b).</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854824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8633E-22F4-C386-C087-BE70D76CD6BF}"/>
              </a:ext>
            </a:extLst>
          </p:cNvPr>
          <p:cNvSpPr>
            <a:spLocks noGrp="1"/>
          </p:cNvSpPr>
          <p:nvPr>
            <p:ph type="title"/>
          </p:nvPr>
        </p:nvSpPr>
        <p:spPr/>
        <p:txBody>
          <a:bodyPr/>
          <a:lstStyle/>
          <a:p>
            <a:r>
              <a:rPr lang="cs-CZ" b="1" dirty="0">
                <a:solidFill>
                  <a:schemeClr val="tx2"/>
                </a:solidFill>
              </a:rPr>
              <a:t>Učitel odborného výcviku</a:t>
            </a:r>
          </a:p>
        </p:txBody>
      </p:sp>
      <p:sp>
        <p:nvSpPr>
          <p:cNvPr id="3" name="Zástupný obsah 2">
            <a:extLst>
              <a:ext uri="{FF2B5EF4-FFF2-40B4-BE49-F238E27FC236}">
                <a16:creationId xmlns:a16="http://schemas.microsoft.com/office/drawing/2014/main" id="{79D86DB0-4C61-43CA-045A-778CF6EB07B4}"/>
              </a:ext>
            </a:extLst>
          </p:cNvPr>
          <p:cNvSpPr>
            <a:spLocks noGrp="1"/>
          </p:cNvSpPr>
          <p:nvPr>
            <p:ph idx="1"/>
          </p:nvPr>
        </p:nvSpPr>
        <p:spPr/>
        <p:txBody>
          <a:bodyPr>
            <a:normAutofit/>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podle </a:t>
            </a:r>
            <a:r>
              <a:rPr lang="cs-CZ" sz="1800" b="1" dirty="0">
                <a:effectLst/>
                <a:ea typeface="Calibri" panose="020F0502020204030204" pitchFamily="34" charset="0"/>
                <a:cs typeface="Times New Roman" panose="02020603050405020304" pitchFamily="18" charset="0"/>
              </a:rPr>
              <a:t>odstavce 2 (učitel praktického vyučování),</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b) SŠ MZ v oboru vzdělání, který odpovídá charakteru vyučovaného předmětu, a získáním profesní kvalifikace pro činnost instruktora u poskytovatele praktického vyučování podle zákona o uznávání výsledků dalšího vzdělávání, nebo</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c) SŠ VL</a:t>
            </a:r>
            <a:r>
              <a:rPr lang="cs-CZ" sz="1800" dirty="0">
                <a:effectLst/>
                <a:ea typeface="Calibri" panose="020F0502020204030204" pitchFamily="34" charset="0"/>
                <a:cs typeface="Times New Roman" panose="02020603050405020304" pitchFamily="18" charset="0"/>
              </a:rPr>
              <a:t> v oboru vzdělání, který odpovídá charakteru vyučovaného předmětu,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dirty="0">
                <a:effectLst/>
                <a:ea typeface="Calibri" panose="020F0502020204030204" pitchFamily="34" charset="0"/>
                <a:cs typeface="Times New Roman" panose="02020603050405020304" pitchFamily="18" charset="0"/>
              </a:rPr>
              <a:t>1. VŠ Bc v oblasti pedagogických věd zaměřené na přípravu učitelů SŠ nebo druhého stupně ZŠ,</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studiem pedagogiky podle § 22 odst. 1 písm. a) nebo b), nebo</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b="1" dirty="0">
                <a:effectLst/>
                <a:ea typeface="Calibri" panose="020F0502020204030204" pitchFamily="34" charset="0"/>
                <a:cs typeface="Times New Roman" panose="02020603050405020304" pitchFamily="18" charset="0"/>
              </a:rPr>
              <a:t>3. získáním profesní kvalifikace pro činnost instruktora u poskytovatele praktického vyučování podle zákona o uznávání výsledků dalšího vzdělávání.</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19807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5EA1BF-C7EF-7180-671A-A51E0D2BBA39}"/>
              </a:ext>
            </a:extLst>
          </p:cNvPr>
          <p:cNvSpPr>
            <a:spLocks noGrp="1"/>
          </p:cNvSpPr>
          <p:nvPr>
            <p:ph type="title"/>
          </p:nvPr>
        </p:nvSpPr>
        <p:spPr/>
        <p:txBody>
          <a:bodyPr/>
          <a:lstStyle/>
          <a:p>
            <a:r>
              <a:rPr lang="cs-CZ" b="1" dirty="0">
                <a:solidFill>
                  <a:schemeClr val="tx2"/>
                </a:solidFill>
              </a:rPr>
              <a:t>§ 9 odst. 4 a 5 – zdravotnické obory vzdělání</a:t>
            </a:r>
          </a:p>
        </p:txBody>
      </p:sp>
      <p:sp>
        <p:nvSpPr>
          <p:cNvPr id="3" name="Zástupný obsah 2">
            <a:extLst>
              <a:ext uri="{FF2B5EF4-FFF2-40B4-BE49-F238E27FC236}">
                <a16:creationId xmlns:a16="http://schemas.microsoft.com/office/drawing/2014/main" id="{126FE66F-63D9-AA2E-5391-E1D498228BFF}"/>
              </a:ext>
            </a:extLst>
          </p:cNvPr>
          <p:cNvSpPr>
            <a:spLocks noGrp="1"/>
          </p:cNvSpPr>
          <p:nvPr>
            <p:ph idx="1"/>
          </p:nvPr>
        </p:nvSpPr>
        <p:spPr/>
        <p:txBody>
          <a:bodyPr/>
          <a:lstStyle/>
          <a:p>
            <a:r>
              <a:rPr lang="cs-CZ" sz="2000" dirty="0">
                <a:effectLst/>
                <a:ea typeface="Calibri" panose="020F0502020204030204" pitchFamily="34" charset="0"/>
              </a:rPr>
              <a:t>Učitel praktického vyučování zdravotnických oborů vzdělání musí mít také způsobilost k výkonu zdravotnického povolání podle zvláštního právního předpisu</a:t>
            </a:r>
            <a:r>
              <a:rPr lang="cs-CZ" sz="2000" baseline="30000" dirty="0">
                <a:effectLst/>
                <a:ea typeface="Calibri" panose="020F0502020204030204" pitchFamily="34" charset="0"/>
              </a:rPr>
              <a:t>6)</a:t>
            </a:r>
            <a:r>
              <a:rPr lang="cs-CZ" sz="2000" dirty="0">
                <a:effectLst/>
                <a:ea typeface="Calibri" panose="020F0502020204030204" pitchFamily="34" charset="0"/>
              </a:rPr>
              <a:t> v oboru, který vyučuje</a:t>
            </a:r>
          </a:p>
          <a:p>
            <a:r>
              <a:rPr lang="cs-CZ" sz="2000" dirty="0">
                <a:effectLst/>
                <a:ea typeface="Calibri" panose="020F0502020204030204" pitchFamily="34" charset="0"/>
                <a:cs typeface="Times New Roman" panose="02020603050405020304" pitchFamily="18" charset="0"/>
              </a:rPr>
              <a:t>Učitel odborného výcviku zdravotnických oborů vzdělání získává odbornou kvalifikaci vzděláním podle odstavců </a:t>
            </a:r>
            <a:r>
              <a:rPr lang="cs-CZ" sz="2000" b="1" dirty="0">
                <a:effectLst/>
                <a:ea typeface="Calibri" panose="020F0502020204030204" pitchFamily="34" charset="0"/>
                <a:cs typeface="Times New Roman" panose="02020603050405020304" pitchFamily="18" charset="0"/>
              </a:rPr>
              <a:t>2 a 3</a:t>
            </a:r>
            <a:r>
              <a:rPr lang="cs-CZ" sz="2000" dirty="0">
                <a:effectLst/>
                <a:ea typeface="Calibri" panose="020F0502020204030204" pitchFamily="34" charset="0"/>
                <a:cs typeface="Times New Roman" panose="02020603050405020304" pitchFamily="18" charset="0"/>
              </a:rPr>
              <a:t>.</a:t>
            </a:r>
            <a:endParaRPr lang="cs-CZ" sz="20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15892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7B9F1-D756-446E-A0BA-8D7D1BB18C58}"/>
              </a:ext>
            </a:extLst>
          </p:cNvPr>
          <p:cNvSpPr>
            <a:spLocks noGrp="1"/>
          </p:cNvSpPr>
          <p:nvPr>
            <p:ph type="title"/>
          </p:nvPr>
        </p:nvSpPr>
        <p:spPr/>
        <p:txBody>
          <a:bodyPr>
            <a:normAutofit/>
          </a:bodyPr>
          <a:lstStyle/>
          <a:p>
            <a:r>
              <a:rPr lang="cs-CZ" sz="3600" b="1" dirty="0">
                <a:solidFill>
                  <a:schemeClr val="tx2"/>
                </a:solidFill>
              </a:rPr>
              <a:t>Právní předpisy upravující pracovněprávní vztahy</a:t>
            </a:r>
          </a:p>
        </p:txBody>
      </p:sp>
      <p:sp>
        <p:nvSpPr>
          <p:cNvPr id="3" name="Zástupný obsah 2">
            <a:extLst>
              <a:ext uri="{FF2B5EF4-FFF2-40B4-BE49-F238E27FC236}">
                <a16:creationId xmlns:a16="http://schemas.microsoft.com/office/drawing/2014/main" id="{CCA5344F-E2F6-413C-8B50-AD3524265259}"/>
              </a:ext>
            </a:extLst>
          </p:cNvPr>
          <p:cNvSpPr>
            <a:spLocks noGrp="1"/>
          </p:cNvSpPr>
          <p:nvPr>
            <p:ph idx="1"/>
          </p:nvPr>
        </p:nvSpPr>
        <p:spPr/>
        <p:txBody>
          <a:bodyPr/>
          <a:lstStyle/>
          <a:p>
            <a:r>
              <a:rPr lang="cs-CZ" dirty="0"/>
              <a:t>Zákon č. 89/2012 Sb., občanský zákoník</a:t>
            </a:r>
          </a:p>
          <a:p>
            <a:r>
              <a:rPr lang="cs-CZ" dirty="0"/>
              <a:t>Zákon č. 262/2006 Sb., zákoník práce</a:t>
            </a:r>
          </a:p>
          <a:p>
            <a:r>
              <a:rPr lang="cs-CZ" dirty="0"/>
              <a:t>Zákon č. 563/2004 Sb., zákon o pedagogických pracovnících</a:t>
            </a:r>
          </a:p>
          <a:p>
            <a:r>
              <a:rPr lang="cs-CZ" dirty="0"/>
              <a:t>Zákon č. 561/2004 Sb., zákon o předškolním základním, středním, vyšším odborném a jiném vzdělávání (školský zákon)</a:t>
            </a:r>
          </a:p>
        </p:txBody>
      </p:sp>
    </p:spTree>
    <p:extLst>
      <p:ext uri="{BB962C8B-B14F-4D97-AF65-F5344CB8AC3E}">
        <p14:creationId xmlns:p14="http://schemas.microsoft.com/office/powerpoint/2010/main" val="1785882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154292-E42F-0277-9D7E-D6D9ED9D8E98}"/>
              </a:ext>
            </a:extLst>
          </p:cNvPr>
          <p:cNvSpPr>
            <a:spLocks noGrp="1"/>
          </p:cNvSpPr>
          <p:nvPr>
            <p:ph type="title"/>
          </p:nvPr>
        </p:nvSpPr>
        <p:spPr/>
        <p:txBody>
          <a:bodyPr/>
          <a:lstStyle/>
          <a:p>
            <a:r>
              <a:rPr lang="cs-CZ" b="1" dirty="0">
                <a:solidFill>
                  <a:schemeClr val="tx2"/>
                </a:solidFill>
              </a:rPr>
              <a:t>Učitel SŠ s žáky se SVP</a:t>
            </a:r>
          </a:p>
        </p:txBody>
      </p:sp>
      <p:sp>
        <p:nvSpPr>
          <p:cNvPr id="3" name="Zástupný obsah 2">
            <a:extLst>
              <a:ext uri="{FF2B5EF4-FFF2-40B4-BE49-F238E27FC236}">
                <a16:creationId xmlns:a16="http://schemas.microsoft.com/office/drawing/2014/main" id="{FD319879-BBDD-D143-B998-33C4EB70D6E5}"/>
              </a:ext>
            </a:extLst>
          </p:cNvPr>
          <p:cNvSpPr>
            <a:spLocks noGrp="1"/>
          </p:cNvSpPr>
          <p:nvPr>
            <p:ph idx="1"/>
          </p:nvPr>
        </p:nvSpPr>
        <p:spPr/>
        <p:txBody>
          <a:bodyPr>
            <a:normAutofit fontScale="92500" lnSpcReduction="10000"/>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vzděláním stanoveným pro učitele střední školy podle </a:t>
            </a:r>
            <a:r>
              <a:rPr lang="cs-CZ" sz="1800" b="1" dirty="0">
                <a:effectLst/>
                <a:ea typeface="Calibri" panose="020F0502020204030204" pitchFamily="34" charset="0"/>
                <a:cs typeface="Times New Roman" panose="02020603050405020304" pitchFamily="18" charset="0"/>
              </a:rPr>
              <a:t>§ 7a nebo podle odstavců 1 až</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5</a:t>
            </a:r>
            <a:r>
              <a:rPr lang="cs-CZ" sz="1800" dirty="0">
                <a:effectLst/>
                <a:ea typeface="Calibri" panose="020F0502020204030204" pitchFamily="34" charset="0"/>
                <a:cs typeface="Times New Roman" panose="02020603050405020304" pitchFamily="18" charset="0"/>
              </a:rPr>
              <a:t>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800"/>
              </a:spcAft>
            </a:pPr>
            <a:r>
              <a:rPr lang="cs-CZ" sz="1800" dirty="0">
                <a:effectLst/>
                <a:ea typeface="Calibri" panose="020F0502020204030204" pitchFamily="34" charset="0"/>
                <a:cs typeface="Times New Roman" panose="02020603050405020304" pitchFamily="18" charset="0"/>
              </a:rPr>
              <a:t>1. vysokoškolským vzděláním získaným studiem v akreditovaném studijním programu v oblasti pedagogických věd zaměřené na speciální pedagogiku, nebo</a:t>
            </a:r>
            <a:endParaRPr lang="cs-CZ" sz="1800" dirty="0">
              <a:effectLst/>
              <a:ea typeface="Times New Roman" panose="02020603050405020304" pitchFamily="18" charset="0"/>
              <a:cs typeface="Times New Roman" panose="02020603050405020304" pitchFamily="18" charset="0"/>
            </a:endParaRPr>
          </a:p>
          <a:p>
            <a:pPr lvl="1"/>
            <a:r>
              <a:rPr lang="cs-CZ" sz="1800" b="1" dirty="0">
                <a:effectLst/>
                <a:ea typeface="Calibri" panose="020F0502020204030204" pitchFamily="34" charset="0"/>
                <a:cs typeface="Times New Roman" panose="02020603050405020304" pitchFamily="18" charset="0"/>
              </a:rPr>
              <a:t>2. studiem k rozšíření odborné kvalifikace zaměřeným na </a:t>
            </a:r>
            <a:r>
              <a:rPr lang="cs-CZ" sz="1800" b="1" dirty="0" err="1">
                <a:effectLst/>
                <a:ea typeface="Calibri" panose="020F0502020204030204" pitchFamily="34" charset="0"/>
                <a:cs typeface="Times New Roman" panose="02020603050405020304" pitchFamily="18" charset="0"/>
              </a:rPr>
              <a:t>speciálněpedagogickou</a:t>
            </a:r>
            <a:r>
              <a:rPr lang="cs-CZ" sz="18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b) studiem v akreditovaném magisterském studijním programu v oblasti pedagogických věd zaměřené na speciální pedagogiku pro učitele a </a:t>
            </a:r>
            <a:r>
              <a:rPr lang="cs-CZ" sz="1800" b="1" dirty="0">
                <a:effectLst/>
                <a:ea typeface="Calibri" panose="020F0502020204030204" pitchFamily="34" charset="0"/>
                <a:cs typeface="Times New Roman" panose="02020603050405020304" pitchFamily="18" charset="0"/>
              </a:rPr>
              <a:t>studiem pedagogiky podle § 22 odst. 1 písm. a),</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c) pro výuku v praktické škole jednoleté a praktické škole dvouleté studiem v akreditovaném magisterském studijním programu v oblasti pedagogických věd zaměřené na speciální pedagogiku pro učitele </a:t>
            </a:r>
            <a:r>
              <a:rPr lang="cs-CZ" sz="1800" b="1" dirty="0">
                <a:effectLst/>
                <a:ea typeface="Calibri" panose="020F0502020204030204" pitchFamily="34" charset="0"/>
                <a:cs typeface="Times New Roman" panose="02020603050405020304" pitchFamily="18" charset="0"/>
              </a:rPr>
              <a:t>nebo vzděláním podle § 7 odst. 2 nebo § 8 odst. 1</a:t>
            </a:r>
            <a:r>
              <a:rPr lang="cs-CZ" sz="1800" strike="sngStrike" dirty="0">
                <a:effectLst/>
                <a:ea typeface="Calibri" panose="020F0502020204030204" pitchFamily="34" charset="0"/>
                <a:cs typeface="Times New Roman" panose="02020603050405020304" pitchFamily="18" charset="0"/>
              </a:rPr>
              <a:t>.</a:t>
            </a:r>
            <a:r>
              <a:rPr lang="cs-CZ" sz="1800" b="1" dirty="0">
                <a:effectLst/>
                <a:ea typeface="Calibri" panose="020F0502020204030204" pitchFamily="34" charset="0"/>
                <a:cs typeface="Times New Roman" panose="02020603050405020304" pitchFamily="18" charset="0"/>
              </a:rPr>
              <a:t>, nebo</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d) vysokoškolským vzděláním získaným studiem v akreditovaném magisterském studijním programu v oblasti pedagogických věd zaměřené na speciální pedagogiku a přípravu učitelů druhého stupně základní školy nebo přípravu učitelů všeobecně-vzdělávacích nebo odborných předmětů střední školy.</a:t>
            </a:r>
            <a:endParaRPr lang="cs-CZ" sz="1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4764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14B68B-B607-F500-BFA5-F3995786B851}"/>
              </a:ext>
            </a:extLst>
          </p:cNvPr>
          <p:cNvSpPr>
            <a:spLocks noGrp="1"/>
          </p:cNvSpPr>
          <p:nvPr>
            <p:ph type="title"/>
          </p:nvPr>
        </p:nvSpPr>
        <p:spPr/>
        <p:txBody>
          <a:bodyPr/>
          <a:lstStyle/>
          <a:p>
            <a:r>
              <a:rPr lang="cs-CZ" b="1" dirty="0">
                <a:solidFill>
                  <a:schemeClr val="tx2"/>
                </a:solidFill>
              </a:rPr>
              <a:t>Učitel SŠ</a:t>
            </a:r>
          </a:p>
        </p:txBody>
      </p:sp>
      <p:sp>
        <p:nvSpPr>
          <p:cNvPr id="3" name="Zástupný obsah 2">
            <a:extLst>
              <a:ext uri="{FF2B5EF4-FFF2-40B4-BE49-F238E27FC236}">
                <a16:creationId xmlns:a16="http://schemas.microsoft.com/office/drawing/2014/main" id="{1F929F47-BBF0-721A-AC06-9BD9E3EBA888}"/>
              </a:ext>
            </a:extLst>
          </p:cNvPr>
          <p:cNvSpPr>
            <a:spLocks noGrp="1"/>
          </p:cNvSpPr>
          <p:nvPr>
            <p:ph idx="1"/>
          </p:nvPr>
        </p:nvSpPr>
        <p:spPr/>
        <p:txBody>
          <a:bodyPr/>
          <a:lstStyle/>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(7)</a:t>
            </a:r>
            <a:r>
              <a:rPr lang="cs-CZ" sz="1800" dirty="0">
                <a:effectLst/>
                <a:ea typeface="Calibri" panose="020F0502020204030204" pitchFamily="34" charset="0"/>
                <a:cs typeface="Times New Roman" panose="02020603050405020304" pitchFamily="18" charset="0"/>
              </a:rPr>
              <a:t> Učitel předmětů uměleckého zaměření získává odbornou kvalifikaci vysokoškolským vzděláním získaným studiem v akreditovaném magisterském studijním programu v oblasti umění studijního oboru umělecko-pedagogického zaměření.</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(8)</a:t>
            </a:r>
            <a:r>
              <a:rPr lang="cs-CZ" sz="1800" dirty="0">
                <a:effectLst/>
                <a:ea typeface="Calibri" panose="020F0502020204030204" pitchFamily="34" charset="0"/>
                <a:cs typeface="Times New Roman" panose="02020603050405020304" pitchFamily="18" charset="0"/>
              </a:rPr>
              <a:t> Zaměstnanci, který je výkonným umělcem</a:t>
            </a:r>
            <a:r>
              <a:rPr lang="cs-CZ" sz="1800" baseline="30000" dirty="0">
                <a:effectLst/>
                <a:ea typeface="Calibri" panose="020F0502020204030204" pitchFamily="34" charset="0"/>
                <a:cs typeface="Times New Roman" panose="02020603050405020304" pitchFamily="18" charset="0"/>
              </a:rPr>
              <a:t>7)</a:t>
            </a:r>
            <a:r>
              <a:rPr lang="cs-CZ" sz="1800" dirty="0">
                <a:effectLst/>
                <a:ea typeface="Calibri" panose="020F0502020204030204" pitchFamily="34" charset="0"/>
                <a:cs typeface="Times New Roman" panose="02020603050405020304" pitchFamily="18" charset="0"/>
              </a:rPr>
              <a:t>, výtvarným umělcem, uznávaným odborníkem v oboru nebo který má odbornou kvalifikaci podle § 21, může ředitel školy písemně uznat předpoklad odborné kvalifikace učitele předmětu střední školy odpovídajícího uměleckému nebo odbornému zaměření nebo odborné kvalifikaci zaměstnance za splněný,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umělecké výkony, vytváří umělecká díla, vykonává činnost v oboru, v němž je uznávaným odborníkem, nebo činnost, pro niž splňuje odbornou kvalifikaci podle § 21. Uznání splnění předpokladu odborné kvalifikace platí pro účely tohoto zákona po dobu, po kterou zaměstnanec splňuje podmínky podle věty první.</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826266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53493B-A5E8-58EB-40D0-B5227076F127}"/>
              </a:ext>
            </a:extLst>
          </p:cNvPr>
          <p:cNvSpPr>
            <a:spLocks noGrp="1"/>
          </p:cNvSpPr>
          <p:nvPr>
            <p:ph type="title"/>
          </p:nvPr>
        </p:nvSpPr>
        <p:spPr/>
        <p:txBody>
          <a:bodyPr/>
          <a:lstStyle/>
          <a:p>
            <a:r>
              <a:rPr lang="cs-CZ" b="1" dirty="0">
                <a:solidFill>
                  <a:schemeClr val="tx2"/>
                </a:solidFill>
              </a:rPr>
              <a:t>§ 9a Uznání odborné kvalifikace</a:t>
            </a:r>
          </a:p>
        </p:txBody>
      </p:sp>
      <p:sp>
        <p:nvSpPr>
          <p:cNvPr id="3" name="Zástupný obsah 2">
            <a:extLst>
              <a:ext uri="{FF2B5EF4-FFF2-40B4-BE49-F238E27FC236}">
                <a16:creationId xmlns:a16="http://schemas.microsoft.com/office/drawing/2014/main" id="{FC2A6574-CD24-8FDE-1718-B547CD03EF04}"/>
              </a:ext>
            </a:extLst>
          </p:cNvPr>
          <p:cNvSpPr>
            <a:spLocks noGrp="1"/>
          </p:cNvSpPr>
          <p:nvPr>
            <p:ph idx="1"/>
          </p:nvPr>
        </p:nvSpPr>
        <p:spPr/>
        <p:txBody>
          <a:bodyPr>
            <a:normAutofit fontScale="62500" lnSpcReduction="20000"/>
          </a:bodyPr>
          <a:lstStyle/>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(1) Zaměstnanci, který je absolventem VŠ Mgr., může ředitel školy písemně uznat předpoklad odborné kvalifikace učitele druhého stupně ZŠ nebo učitele všeobecně-vzdělávacích předmětů SŠ za splněný na dobu nejdéle 3 let ode dne, kdy tuto pedagogickou činnost začal vykonávat.</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Zaměstnanci, který je absolventem VŠ Mgr., jehož zaměření odpovídá charakteru vyučovaného předmětu, a který vykonával souvislou praxi v oboru po dobu nejméně 5 let, může ředitel školy písemně uznat předpoklad odborné kvalifikace učitele odborných předmětů, praktického vyučování nebo odborného výcviku za splněný na dobu nejdéle 3 let ode dne, kdy tuto pedagogickou činnost začal vykonávat.</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(3) Zaměstnanci, který je absolventem alespoň SŠ MZ v oboru, který odpovídá charakteru vyučovaného předmětu, a který vykonával souvislou praxi v oboru po dobu nejméně 5 let, může ředitel školy písemně uznat předpoklad odborné kvalifikace učitele praktického vyučování nebo odborného výcviku za splněný na dobu nejdéle 3 let ode dne, kdy tuto pedagogickou činnost začal vykonávat.</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(4) Zaměstnanci, který je absolventem alespoň SŠ VL v oboru, který odpovídá charakteru vyučovaného předmětu, a který vykonával souvislou praxi v oboru po dobu nejméně 5 let, může ředitel školy písemně uznat předpoklad odborné kvalifikace učitele odborného výcviku za splněný na dobu nejdéle 3 let ode dne, kdy tuto pedagogickou činnost začal vykonávat.</a:t>
            </a: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(5)Celková doba uznání předpokladu odborné kvalifikace podle odstavce 1, 2, 3 nebo 4 nesmí u téhož zaměstnance přesáhnout ani v souhrnu u více zaměstnavatelů 3 roky. Zaměstnanec před vznikem pracovního poměru sdělí řediteli školy, zda a na jakou dobu u něho dříve došlo k uznání předpokladu odborné kvalifikace podle odstavce 1, 2, 3 nebo 4.</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(6) Zaměstnanci, který získal vysokoškolské vzdělání v akreditovaném bakalářském studijním programu v oblasti pedagogických věd a současně je studentem akreditovaného magisterského studijního programu zaměřeného na přípravu učitelů druhého stupně základní školy nebo střední školy, který navazuje na bakalářský studijní program, může ředitel školy písemně uznat předpoklad odborné kvalifikace učitele druhého stupně základní školy nebo učitele všeobecně-vzdělávacích předmětů střední školy na této škole za splněný po dobu studia tohoto akreditovaného magisterského studijního programu, nejdéle však na dobu 3 let ode dne zahájení studia tohoto studijního programu.</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99520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73FC93-D320-BD7F-C746-03AB740029D6}"/>
              </a:ext>
            </a:extLst>
          </p:cNvPr>
          <p:cNvSpPr>
            <a:spLocks noGrp="1"/>
          </p:cNvSpPr>
          <p:nvPr>
            <p:ph type="title"/>
          </p:nvPr>
        </p:nvSpPr>
        <p:spPr/>
        <p:txBody>
          <a:bodyPr/>
          <a:lstStyle/>
          <a:p>
            <a:r>
              <a:rPr lang="cs-CZ" b="1" dirty="0">
                <a:solidFill>
                  <a:schemeClr val="tx2"/>
                </a:solidFill>
              </a:rPr>
              <a:t>§ 10 – Učitel odborných uměleckých předmětů v ZUŠ, SŠ a konzervatoři</a:t>
            </a:r>
          </a:p>
        </p:txBody>
      </p:sp>
      <p:sp>
        <p:nvSpPr>
          <p:cNvPr id="3" name="Zástupný obsah 2">
            <a:extLst>
              <a:ext uri="{FF2B5EF4-FFF2-40B4-BE49-F238E27FC236}">
                <a16:creationId xmlns:a16="http://schemas.microsoft.com/office/drawing/2014/main" id="{003D6FAF-62A6-D30C-FD97-8A5CB909E6CB}"/>
              </a:ext>
            </a:extLst>
          </p:cNvPr>
          <p:cNvSpPr>
            <a:spLocks noGrp="1"/>
          </p:cNvSpPr>
          <p:nvPr>
            <p:ph idx="1"/>
          </p:nvPr>
        </p:nvSpPr>
        <p:spPr/>
        <p:txBody>
          <a:bodyPr>
            <a:normAutofit/>
          </a:bodyPr>
          <a:lstStyle/>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a) vysokoškolským vzděláním získaným studiem v akreditovaném studijním programu studijního oboru, který odpovídá charakteru vyučovaného uměleckého předmětu, a</a:t>
            </a:r>
          </a:p>
          <a:p>
            <a:pPr marL="637540" lvl="1" algn="just">
              <a:lnSpc>
                <a:spcPct val="107000"/>
              </a:lnSpc>
              <a:spcAft>
                <a:spcPts val="800"/>
              </a:spcAft>
            </a:pPr>
            <a:r>
              <a:rPr lang="cs-CZ" sz="1400" dirty="0">
                <a:effectLst/>
                <a:ea typeface="Times New Roman" panose="02020603050405020304" pitchFamily="18" charset="0"/>
                <a:cs typeface="Times New Roman" panose="02020603050405020304" pitchFamily="18" charset="0"/>
              </a:rPr>
              <a:t>1. vysokoškolským vzděláním získaným studiem v akreditovaném bakalářském studijním programu v oblasti pedagogických věd, </a:t>
            </a:r>
            <a:r>
              <a:rPr lang="cs-CZ" sz="1400" b="1" dirty="0">
                <a:effectLst/>
                <a:ea typeface="Times New Roman" panose="02020603050405020304" pitchFamily="18" charset="0"/>
                <a:cs typeface="Times New Roman" panose="02020603050405020304" pitchFamily="18" charset="0"/>
              </a:rPr>
              <a:t>nebo</a:t>
            </a:r>
            <a:endParaRPr lang="cs-CZ" sz="14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400" b="1" dirty="0">
                <a:effectLst/>
                <a:ea typeface="Times New Roman" panose="02020603050405020304" pitchFamily="18" charset="0"/>
                <a:cs typeface="Times New Roman" panose="02020603050405020304" pitchFamily="18" charset="0"/>
              </a:rPr>
              <a:t>2.</a:t>
            </a:r>
            <a:r>
              <a:rPr lang="cs-CZ" sz="1400" b="1" dirty="0">
                <a:effectLst/>
                <a:ea typeface="Calibri" panose="020F0502020204030204" pitchFamily="34" charset="0"/>
                <a:cs typeface="Times New Roman" panose="02020603050405020304" pitchFamily="18" charset="0"/>
              </a:rPr>
              <a:t> studiem pedagogiky podle § 22 odst. 1 písm. a) nebo b),</a:t>
            </a:r>
            <a:endParaRPr lang="cs-CZ" sz="14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b) vysokoškolským vzděláním získaným studiem v akreditovaném magisterském studijním programu v oblasti pedagogických věd zaměřené na přípravu učitelů základní umělecké školy jen pro výuku v základní umělecké škole,</a:t>
            </a: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c) vysokoškolským vzděláním získaným studiem v akreditovaném magisterském studijním programu v oblasti pedagogických věd zaměřené na přípravu učitelů všeobecně-vzdělávacích předmětů studijního oboru zaměřeného na hru na hudební nástroj nebo na sólový zpěv jen pro výuku těchto předmětů v základní umělecké škole,</a:t>
            </a:r>
          </a:p>
          <a:p>
            <a:endParaRPr lang="cs-CZ" dirty="0"/>
          </a:p>
        </p:txBody>
      </p:sp>
    </p:spTree>
    <p:extLst>
      <p:ext uri="{BB962C8B-B14F-4D97-AF65-F5344CB8AC3E}">
        <p14:creationId xmlns:p14="http://schemas.microsoft.com/office/powerpoint/2010/main" val="583004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6977C8-D421-D7DD-FA02-6CEE77E14EFE}"/>
              </a:ext>
            </a:extLst>
          </p:cNvPr>
          <p:cNvSpPr>
            <a:spLocks noGrp="1"/>
          </p:cNvSpPr>
          <p:nvPr>
            <p:ph type="title"/>
          </p:nvPr>
        </p:nvSpPr>
        <p:spPr/>
        <p:txBody>
          <a:bodyPr/>
          <a:lstStyle/>
          <a:p>
            <a:r>
              <a:rPr lang="cs-CZ" b="1" dirty="0">
                <a:solidFill>
                  <a:schemeClr val="tx2"/>
                </a:solidFill>
              </a:rPr>
              <a:t>§ 10 – Učitel odborných uměleckých předmětů v ZUŠ, SŠ a konzervatoři</a:t>
            </a:r>
          </a:p>
        </p:txBody>
      </p:sp>
      <p:sp>
        <p:nvSpPr>
          <p:cNvPr id="3" name="Zástupný obsah 2">
            <a:extLst>
              <a:ext uri="{FF2B5EF4-FFF2-40B4-BE49-F238E27FC236}">
                <a16:creationId xmlns:a16="http://schemas.microsoft.com/office/drawing/2014/main" id="{0DFF1478-771A-67D6-DC68-102139574C27}"/>
              </a:ext>
            </a:extLst>
          </p:cNvPr>
          <p:cNvSpPr>
            <a:spLocks noGrp="1"/>
          </p:cNvSpPr>
          <p:nvPr>
            <p:ph idx="1"/>
          </p:nvPr>
        </p:nvSpPr>
        <p:spPr/>
        <p:txBody>
          <a:bodyPr>
            <a:normAutofit/>
          </a:bodyPr>
          <a:lstStyle/>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d) vysokoškolským vzděláním získaným studiem v akreditovaném magisterském studijním programu v oblasti pedagogických věd zaměřené na přípravu učitelů všeobecně-vzdělávacích předmětů studijního oboru zaměřeného na výtvarnou výchovu jen pro výuku výtvarného oboru v základní umělecké škole,</a:t>
            </a: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e) vysokoškolským vzděláním získaným studiem v akreditovaném magisterském studijním programu v oblasti umění studijního oboru </a:t>
            </a:r>
            <a:r>
              <a:rPr lang="cs-CZ" sz="1800" dirty="0" err="1">
                <a:effectLst/>
                <a:ea typeface="Times New Roman" panose="02020603050405020304" pitchFamily="18" charset="0"/>
                <a:cs typeface="Times New Roman" panose="02020603050405020304" pitchFamily="18" charset="0"/>
              </a:rPr>
              <a:t>umělecko</a:t>
            </a:r>
            <a:r>
              <a:rPr lang="cs-CZ" sz="1800" dirty="0">
                <a:effectLst/>
                <a:ea typeface="Times New Roman" panose="02020603050405020304" pitchFamily="18" charset="0"/>
                <a:cs typeface="Times New Roman" panose="02020603050405020304" pitchFamily="18" charset="0"/>
              </a:rPr>
              <a:t> - pedagogického zaměření,</a:t>
            </a: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f) vyšším odborným vzděláním získaným ukončením osmiletého nebo šestiletého vzdělávacího programu oboru vzdělání konzervatoře</a:t>
            </a:r>
            <a:r>
              <a:rPr lang="cs-CZ" sz="1800" baseline="30000" dirty="0">
                <a:effectLst/>
                <a:ea typeface="Times New Roman" panose="02020603050405020304" pitchFamily="18" charset="0"/>
                <a:cs typeface="Times New Roman" panose="02020603050405020304" pitchFamily="18" charset="0"/>
              </a:rPr>
              <a:t>1</a:t>
            </a:r>
            <a:r>
              <a:rPr lang="cs-CZ" sz="1800" dirty="0">
                <a:effectLst/>
                <a:ea typeface="Times New Roman" panose="02020603050405020304" pitchFamily="18" charset="0"/>
                <a:cs typeface="Times New Roman" panose="02020603050405020304" pitchFamily="18" charset="0"/>
              </a:rPr>
              <a:t>), který odpovídá charakteru vyučovaného uměleckého předmětu</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59022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4658DE-A45C-C860-358D-8E1F7B02E94B}"/>
              </a:ext>
            </a:extLst>
          </p:cNvPr>
          <p:cNvSpPr>
            <a:spLocks noGrp="1"/>
          </p:cNvSpPr>
          <p:nvPr>
            <p:ph type="title"/>
          </p:nvPr>
        </p:nvSpPr>
        <p:spPr/>
        <p:txBody>
          <a:bodyPr/>
          <a:lstStyle/>
          <a:p>
            <a:r>
              <a:rPr lang="cs-CZ" b="1" dirty="0">
                <a:solidFill>
                  <a:schemeClr val="tx2"/>
                </a:solidFill>
              </a:rPr>
              <a:t>§ 10 – Učitel odborných uměleckých předmětů v ZUŠ, SŠ a konzervatoři</a:t>
            </a:r>
          </a:p>
        </p:txBody>
      </p:sp>
      <p:sp>
        <p:nvSpPr>
          <p:cNvPr id="3" name="Zástupný obsah 2">
            <a:extLst>
              <a:ext uri="{FF2B5EF4-FFF2-40B4-BE49-F238E27FC236}">
                <a16:creationId xmlns:a16="http://schemas.microsoft.com/office/drawing/2014/main" id="{81A9C379-3B81-94E7-6D12-0D1F35149F0F}"/>
              </a:ext>
            </a:extLst>
          </p:cNvPr>
          <p:cNvSpPr>
            <a:spLocks noGrp="1"/>
          </p:cNvSpPr>
          <p:nvPr>
            <p:ph idx="1"/>
          </p:nvPr>
        </p:nvSpPr>
        <p:spPr/>
        <p:txBody>
          <a:bodyPr>
            <a:normAutofit fontScale="85000" lnSpcReduction="10000"/>
          </a:bodyPr>
          <a:lstStyle/>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g) vyšším odborným vzděláním získaným ukončením akreditovaného vzdělávacího programu vyšší odborné školy v oboru vzdělání, který odpovídá charakteru vyučovaného uměleckého předmětu, a</a:t>
            </a:r>
          </a:p>
          <a:p>
            <a:pPr marL="637540" lvl="1" algn="just">
              <a:lnSpc>
                <a:spcPct val="107000"/>
              </a:lnSpc>
              <a:spcAft>
                <a:spcPts val="800"/>
              </a:spcAft>
            </a:pPr>
            <a:r>
              <a:rPr lang="cs-CZ" sz="1700" dirty="0">
                <a:effectLst/>
                <a:ea typeface="Times New Roman" panose="02020603050405020304" pitchFamily="18" charset="0"/>
                <a:cs typeface="Times New Roman" panose="02020603050405020304" pitchFamily="18" charset="0"/>
              </a:rPr>
              <a:t>1. vysokoškolským vzděláním získaným studiem v akreditovaném bakalářském studijním programu v oblasti pedagogických věd, </a:t>
            </a:r>
            <a:r>
              <a:rPr lang="cs-CZ" sz="1700" b="1" dirty="0">
                <a:effectLst/>
                <a:ea typeface="Times New Roman" panose="02020603050405020304" pitchFamily="18" charset="0"/>
                <a:cs typeface="Times New Roman" panose="02020603050405020304" pitchFamily="18" charset="0"/>
              </a:rPr>
              <a:t>nebo</a:t>
            </a:r>
            <a:endParaRPr lang="cs-CZ" sz="17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700" b="1" dirty="0">
                <a:effectLst/>
                <a:ea typeface="Calibri" panose="020F0502020204030204" pitchFamily="34" charset="0"/>
                <a:cs typeface="Times New Roman" panose="02020603050405020304" pitchFamily="18" charset="0"/>
              </a:rPr>
              <a:t>2. studiem pedagogiky podle § 22 odst. 1 písm. a) nebo b),</a:t>
            </a:r>
            <a:endParaRPr lang="cs-CZ" sz="17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h) středním vzděláním s maturitní zkouškou získaným ukončením odpovídající části vzdělávacího programu konzervatoře a</a:t>
            </a:r>
          </a:p>
          <a:p>
            <a:pPr marL="637540" lvl="1" algn="just">
              <a:lnSpc>
                <a:spcPct val="107000"/>
              </a:lnSpc>
              <a:spcAft>
                <a:spcPts val="800"/>
              </a:spcAft>
            </a:pPr>
            <a:r>
              <a:rPr lang="cs-CZ" sz="1700" dirty="0">
                <a:effectLst/>
                <a:ea typeface="Times New Roman" panose="02020603050405020304" pitchFamily="18" charset="0"/>
                <a:cs typeface="Times New Roman" panose="02020603050405020304" pitchFamily="18" charset="0"/>
              </a:rPr>
              <a:t>1. vysokoškolským vzděláním získaným studiem v akreditovaném bakalářském studijním programu v oblasti pedagogických věd, </a:t>
            </a:r>
            <a:r>
              <a:rPr lang="cs-CZ" sz="1700" b="1" dirty="0">
                <a:effectLst/>
                <a:ea typeface="Times New Roman" panose="02020603050405020304" pitchFamily="18" charset="0"/>
                <a:cs typeface="Times New Roman" panose="02020603050405020304" pitchFamily="18" charset="0"/>
              </a:rPr>
              <a:t>nebo</a:t>
            </a:r>
            <a:endParaRPr lang="cs-CZ" sz="17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700" b="1" dirty="0">
                <a:effectLst/>
                <a:ea typeface="Calibri" panose="020F0502020204030204" pitchFamily="34" charset="0"/>
                <a:cs typeface="Times New Roman" panose="02020603050405020304" pitchFamily="18" charset="0"/>
              </a:rPr>
              <a:t>2. studiem pedagogiky podle § 22 odst. 1 písm. a) nebo b), nebo</a:t>
            </a:r>
            <a:endParaRPr lang="cs-CZ" sz="17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i) středním vzděláním s maturitní zkouškou získaným ukončením vzdělávacího programu středního vzdělávání v oboru vzdělání, který odpovídá charakteru vyučovaného uměleckého předmětu, a</a:t>
            </a:r>
          </a:p>
          <a:p>
            <a:pPr marL="637540" lvl="1" algn="just">
              <a:lnSpc>
                <a:spcPct val="107000"/>
              </a:lnSpc>
              <a:spcAft>
                <a:spcPts val="800"/>
              </a:spcAft>
            </a:pPr>
            <a:r>
              <a:rPr lang="cs-CZ" sz="1600" dirty="0">
                <a:effectLst/>
                <a:ea typeface="Times New Roman" panose="02020603050405020304" pitchFamily="18" charset="0"/>
                <a:cs typeface="Times New Roman" panose="02020603050405020304" pitchFamily="18" charset="0"/>
              </a:rPr>
              <a:t>1. vysokoškolským vzděláním získaným studiem v akreditovaném bakalářském studijním programu v oblasti pedagogických věd, </a:t>
            </a:r>
            <a:r>
              <a:rPr lang="cs-CZ" sz="1600" b="1" dirty="0">
                <a:effectLst/>
                <a:ea typeface="Times New Roman" panose="02020603050405020304" pitchFamily="18" charset="0"/>
                <a:cs typeface="Times New Roman" panose="02020603050405020304" pitchFamily="18" charset="0"/>
              </a:rPr>
              <a:t>nebo</a:t>
            </a:r>
            <a:endParaRPr lang="cs-CZ" sz="16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b="1" dirty="0">
                <a:effectLst/>
                <a:ea typeface="Calibri" panose="020F0502020204030204" pitchFamily="34" charset="0"/>
                <a:cs typeface="Times New Roman" panose="02020603050405020304" pitchFamily="18" charset="0"/>
              </a:rPr>
              <a:t>2. studiem pedagogiky podle § 22 odst. 1 písm. a) nebo b).</a:t>
            </a:r>
            <a:endParaRPr lang="cs-CZ" sz="16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279505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7EDD3-9839-5AD6-3F4C-9DEA06E9DB35}"/>
              </a:ext>
            </a:extLst>
          </p:cNvPr>
          <p:cNvSpPr>
            <a:spLocks noGrp="1"/>
          </p:cNvSpPr>
          <p:nvPr>
            <p:ph type="title"/>
          </p:nvPr>
        </p:nvSpPr>
        <p:spPr/>
        <p:txBody>
          <a:bodyPr/>
          <a:lstStyle/>
          <a:p>
            <a:r>
              <a:rPr lang="cs-CZ" b="1" dirty="0">
                <a:solidFill>
                  <a:schemeClr val="tx2"/>
                </a:solidFill>
              </a:rPr>
              <a:t>§ 10 – Učitel odborných uměleckých předmětů v ZUŠ, SŠ a konzervatoři</a:t>
            </a:r>
          </a:p>
        </p:txBody>
      </p:sp>
      <p:sp>
        <p:nvSpPr>
          <p:cNvPr id="3" name="Zástupný obsah 2">
            <a:extLst>
              <a:ext uri="{FF2B5EF4-FFF2-40B4-BE49-F238E27FC236}">
                <a16:creationId xmlns:a16="http://schemas.microsoft.com/office/drawing/2014/main" id="{88A88CF7-28CC-9BBD-2C2E-FED9693CFF80}"/>
              </a:ext>
            </a:extLst>
          </p:cNvPr>
          <p:cNvSpPr>
            <a:spLocks noGrp="1"/>
          </p:cNvSpPr>
          <p:nvPr>
            <p:ph idx="1"/>
          </p:nvPr>
        </p:nvSpPr>
        <p:spPr/>
        <p:txBody>
          <a:bodyPr/>
          <a:lstStyle/>
          <a:p>
            <a:r>
              <a:rPr lang="cs-CZ" sz="2400" dirty="0">
                <a:effectLst/>
                <a:ea typeface="Times New Roman" panose="02020603050405020304" pitchFamily="18" charset="0"/>
                <a:cs typeface="Times New Roman" panose="02020603050405020304" pitchFamily="18" charset="0"/>
              </a:rPr>
              <a:t>(2) U toho, kdo je nebo byl výkonným umělcem</a:t>
            </a:r>
            <a:r>
              <a:rPr lang="cs-CZ" sz="2400" baseline="30000" dirty="0">
                <a:effectLst/>
                <a:ea typeface="Times New Roman" panose="02020603050405020304" pitchFamily="18" charset="0"/>
                <a:cs typeface="Times New Roman" panose="02020603050405020304" pitchFamily="18" charset="0"/>
              </a:rPr>
              <a:t>7</a:t>
            </a:r>
            <a:r>
              <a:rPr lang="cs-CZ" sz="2400" dirty="0">
                <a:effectLst/>
                <a:ea typeface="Times New Roman" panose="02020603050405020304" pitchFamily="18" charset="0"/>
                <a:cs typeface="Times New Roman" panose="02020603050405020304" pitchFamily="18" charset="0"/>
              </a:rPr>
              <a:t>) nebo výtvarným umělcem, může ředitel základní umělecké školy, střední školy nebo konzervatoře v odůvodněných případech písemně uznat předpoklad odborné kvalifikace učitele předmětu odpovídajícího uměleckému zaměření zaměstnance pro účely tohoto zákona na dané škole za splněný.</a:t>
            </a:r>
          </a:p>
          <a:p>
            <a:endParaRPr lang="cs-CZ" dirty="0"/>
          </a:p>
        </p:txBody>
      </p:sp>
    </p:spTree>
    <p:extLst>
      <p:ext uri="{BB962C8B-B14F-4D97-AF65-F5344CB8AC3E}">
        <p14:creationId xmlns:p14="http://schemas.microsoft.com/office/powerpoint/2010/main" val="2314223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362D2-D4F4-5946-B53B-B7C1BEA4600B}"/>
              </a:ext>
            </a:extLst>
          </p:cNvPr>
          <p:cNvSpPr>
            <a:spLocks noGrp="1"/>
          </p:cNvSpPr>
          <p:nvPr>
            <p:ph type="title"/>
          </p:nvPr>
        </p:nvSpPr>
        <p:spPr>
          <a:xfrm>
            <a:off x="838200" y="353551"/>
            <a:ext cx="10515600" cy="1325563"/>
          </a:xfrm>
        </p:spPr>
        <p:txBody>
          <a:bodyPr/>
          <a:lstStyle/>
          <a:p>
            <a:r>
              <a:rPr lang="cs-CZ" b="1" dirty="0">
                <a:solidFill>
                  <a:schemeClr val="tx2"/>
                </a:solidFill>
              </a:rPr>
              <a:t>§ 12 – Učitel v JŠ s právem státní jazykové zkoušky</a:t>
            </a:r>
          </a:p>
        </p:txBody>
      </p:sp>
      <p:sp>
        <p:nvSpPr>
          <p:cNvPr id="3" name="Zástupný obsah 2">
            <a:extLst>
              <a:ext uri="{FF2B5EF4-FFF2-40B4-BE49-F238E27FC236}">
                <a16:creationId xmlns:a16="http://schemas.microsoft.com/office/drawing/2014/main" id="{D8484551-7F0A-8F53-5676-5727E7763A12}"/>
              </a:ext>
            </a:extLst>
          </p:cNvPr>
          <p:cNvSpPr>
            <a:spLocks noGrp="1"/>
          </p:cNvSpPr>
          <p:nvPr>
            <p:ph idx="1"/>
          </p:nvPr>
        </p:nvSpPr>
        <p:spPr/>
        <p:txBody>
          <a:bodyPr>
            <a:normAutofit fontScale="77500" lnSpcReduction="20000"/>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v akreditovaném magisterském studijním programu v oblasti pedagogických věd zaměřené na přípravu učitelů příslušných cizích jazyků,</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b) jiného akreditovaného </a:t>
            </a:r>
            <a:r>
              <a:rPr lang="cs-CZ" sz="1800" b="1" dirty="0">
                <a:effectLst/>
                <a:ea typeface="Calibri" panose="020F0502020204030204" pitchFamily="34" charset="0"/>
                <a:cs typeface="Times New Roman" panose="02020603050405020304" pitchFamily="18" charset="0"/>
              </a:rPr>
              <a:t>magisterského </a:t>
            </a:r>
            <a:r>
              <a:rPr lang="cs-CZ" sz="1800" dirty="0">
                <a:effectLst/>
                <a:ea typeface="Calibri" panose="020F0502020204030204" pitchFamily="34" charset="0"/>
                <a:cs typeface="Times New Roman" panose="02020603050405020304" pitchFamily="18" charset="0"/>
              </a:rPr>
              <a:t>studijního programu v oblasti pedagogických věd než podle písmene a), vykonáním jazykové zkoušky z příslušného cizího jazyka odpovídající minimálně úrovni C1 Společného evropského referenčního rámce pro jazyky a doplňujícím didaktickým studiem příslušného jazyka,</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c) v akreditovaném magisterském studijním programu v oblasti společenských věd zaměřené na příslušné cizí jazyky a</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900" dirty="0">
                <a:effectLst/>
                <a:ea typeface="Calibri" panose="020F0502020204030204" pitchFamily="34" charset="0"/>
                <a:cs typeface="Times New Roman" panose="02020603050405020304" pitchFamily="18" charset="0"/>
              </a:rPr>
              <a:t>1. vysokoškolským vzděláním získaným studiem v akreditovaném studijním programu v oblasti pedagogických věd zaměřené na přípravu učitelů, </a:t>
            </a:r>
            <a:r>
              <a:rPr lang="cs-CZ" sz="1900" b="1" dirty="0">
                <a:effectLst/>
                <a:ea typeface="Calibri" panose="020F0502020204030204" pitchFamily="34" charset="0"/>
                <a:cs typeface="Times New Roman" panose="02020603050405020304" pitchFamily="18" charset="0"/>
              </a:rPr>
              <a:t>nebo</a:t>
            </a:r>
            <a:endParaRPr lang="cs-CZ" sz="19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900" b="1" dirty="0">
                <a:effectLst/>
                <a:ea typeface="Calibri" panose="020F0502020204030204" pitchFamily="34" charset="0"/>
                <a:cs typeface="Times New Roman" panose="02020603050405020304" pitchFamily="18" charset="0"/>
              </a:rPr>
              <a:t>2. studiem pedagogiky podle § 22 odst. 1 písm. a) nebo b), nebo</a:t>
            </a:r>
            <a:endParaRPr lang="cs-CZ" sz="19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Times New Roman" panose="02020603050405020304" pitchFamily="18" charset="0"/>
                <a:cs typeface="Times New Roman" panose="02020603050405020304" pitchFamily="18" charset="0"/>
              </a:rPr>
              <a:t>d) jiného akreditovaného magisterského studijního programu než podle písmen a), b) a c), vykonáním jazykové zkoušky z příslušného cizího jazyka odpovídající minimálně úrovni C1 Společného evropského referenčního rámce pro jazyky, doplňujícím didaktickým studiem příslušného cizího jazyka a</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900" b="1" dirty="0">
                <a:effectLst/>
                <a:ea typeface="Times New Roman" panose="02020603050405020304" pitchFamily="18" charset="0"/>
                <a:cs typeface="Times New Roman" panose="02020603050405020304" pitchFamily="18" charset="0"/>
              </a:rPr>
              <a:t>1. vysokoškolským vzděláním získaným studiem v akreditovaném studijním programu v oblasti pedagogických věd zaměřené na přípravu učitelů, nebo</a:t>
            </a:r>
            <a:endParaRPr lang="cs-CZ" sz="19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900" b="1" dirty="0">
                <a:effectLst/>
                <a:ea typeface="Times New Roman" panose="02020603050405020304" pitchFamily="18" charset="0"/>
                <a:cs typeface="Times New Roman" panose="02020603050405020304" pitchFamily="18" charset="0"/>
              </a:rPr>
              <a:t>2. studiem pedagogiky podle § 22 odst. 1 písm. a).</a:t>
            </a:r>
            <a:endParaRPr lang="cs-CZ" sz="19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764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0987B-DD3C-F966-A572-DBC7CCB8C640}"/>
              </a:ext>
            </a:extLst>
          </p:cNvPr>
          <p:cNvSpPr>
            <a:spLocks noGrp="1"/>
          </p:cNvSpPr>
          <p:nvPr>
            <p:ph type="title"/>
          </p:nvPr>
        </p:nvSpPr>
        <p:spPr/>
        <p:txBody>
          <a:bodyPr/>
          <a:lstStyle/>
          <a:p>
            <a:r>
              <a:rPr lang="cs-CZ" b="1" dirty="0">
                <a:solidFill>
                  <a:schemeClr val="tx2"/>
                </a:solidFill>
              </a:rPr>
              <a:t>§ 14 učitel náboženství</a:t>
            </a:r>
          </a:p>
        </p:txBody>
      </p:sp>
      <p:sp>
        <p:nvSpPr>
          <p:cNvPr id="3" name="Zástupný obsah 2">
            <a:extLst>
              <a:ext uri="{FF2B5EF4-FFF2-40B4-BE49-F238E27FC236}">
                <a16:creationId xmlns:a16="http://schemas.microsoft.com/office/drawing/2014/main" id="{408294A2-B84D-D15D-0543-A04BDD43A609}"/>
              </a:ext>
            </a:extLst>
          </p:cNvPr>
          <p:cNvSpPr>
            <a:spLocks noGrp="1"/>
          </p:cNvSpPr>
          <p:nvPr>
            <p:ph idx="1"/>
          </p:nvPr>
        </p:nvSpPr>
        <p:spPr/>
        <p:txBody>
          <a:bodyPr/>
          <a:lstStyle/>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a) VŠ Mgr. v oblasti teologických věd,</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b)  VŠ Mgr. v oblasti pedagogických věd zaměřené na přípravu učitelů náboženství, nebo</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Calibri" panose="020F0502020204030204" pitchFamily="34" charset="0"/>
                <a:cs typeface="Times New Roman" panose="02020603050405020304" pitchFamily="18" charset="0"/>
              </a:rPr>
              <a:t>c) VŠ Mgr. v oblasti pedagogických nebo společenských věd a VŠ Bc. v oblasti pedagogických věd zaměřené na přípravu učitelů náboženství, nebo vzděláním v programu celoživotního vzdělávání uskutečňovaném vysokou </a:t>
            </a:r>
            <a:r>
              <a:rPr lang="cs-CZ" sz="1800" b="1" dirty="0">
                <a:effectLst/>
                <a:ea typeface="Calibri" panose="020F0502020204030204" pitchFamily="34" charset="0"/>
                <a:cs typeface="Times New Roman" panose="02020603050405020304" pitchFamily="18" charset="0"/>
              </a:rPr>
              <a:t>školou, </a:t>
            </a:r>
            <a:r>
              <a:rPr lang="cs-CZ" sz="1800" dirty="0">
                <a:effectLst/>
                <a:ea typeface="Calibri" panose="020F0502020204030204" pitchFamily="34" charset="0"/>
                <a:cs typeface="Times New Roman" panose="02020603050405020304" pitchFamily="18" charset="0"/>
              </a:rPr>
              <a:t>zaměřeném na přípravu učitelů náboženství </a:t>
            </a:r>
            <a:r>
              <a:rPr lang="cs-CZ" sz="1800" b="1" dirty="0">
                <a:effectLst/>
                <a:ea typeface="Calibri" panose="020F0502020204030204" pitchFamily="34" charset="0"/>
                <a:cs typeface="Times New Roman" panose="02020603050405020304" pitchFamily="18" charset="0"/>
              </a:rPr>
              <a:t>a akreditovaném pro další vzdělávání pedagogických pracovníků</a:t>
            </a:r>
            <a:r>
              <a:rPr lang="cs-CZ" sz="1800" dirty="0">
                <a:effectLst/>
                <a:ea typeface="Calibri" panose="020F0502020204030204" pitchFamily="34" charset="0"/>
                <a:cs typeface="Times New Roman" panose="02020603050405020304" pitchFamily="18" charset="0"/>
              </a:rPr>
              <a:t>.</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73329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8574BD-B0DA-5B9B-5B7F-1E81D603228C}"/>
              </a:ext>
            </a:extLst>
          </p:cNvPr>
          <p:cNvSpPr>
            <a:spLocks noGrp="1"/>
          </p:cNvSpPr>
          <p:nvPr>
            <p:ph type="title"/>
          </p:nvPr>
        </p:nvSpPr>
        <p:spPr/>
        <p:txBody>
          <a:bodyPr/>
          <a:lstStyle/>
          <a:p>
            <a:r>
              <a:rPr lang="cs-CZ" b="1" dirty="0">
                <a:solidFill>
                  <a:schemeClr val="tx2"/>
                </a:solidFill>
              </a:rPr>
              <a:t>§ 16 - Vychovatel</a:t>
            </a:r>
          </a:p>
        </p:txBody>
      </p:sp>
      <p:sp>
        <p:nvSpPr>
          <p:cNvPr id="3" name="Zástupný obsah 2">
            <a:extLst>
              <a:ext uri="{FF2B5EF4-FFF2-40B4-BE49-F238E27FC236}">
                <a16:creationId xmlns:a16="http://schemas.microsoft.com/office/drawing/2014/main" id="{F2ECB846-0CD9-32DF-0D9C-39F5D76395C9}"/>
              </a:ext>
            </a:extLst>
          </p:cNvPr>
          <p:cNvSpPr>
            <a:spLocks noGrp="1"/>
          </p:cNvSpPr>
          <p:nvPr>
            <p:ph idx="1"/>
          </p:nvPr>
        </p:nvSpPr>
        <p:spPr/>
        <p:txBody>
          <a:bodyPr>
            <a:normAutofit fontScale="62500" lnSpcReduction="20000"/>
          </a:bodyPr>
          <a:lstStyle/>
          <a:p>
            <a:pPr>
              <a:lnSpc>
                <a:spcPct val="107000"/>
              </a:lnSpc>
              <a:spcAft>
                <a:spcPts val="800"/>
              </a:spcAft>
            </a:pPr>
            <a:r>
              <a:rPr lang="cs-CZ" sz="1800" dirty="0">
                <a:effectLst/>
                <a:ea typeface="Times New Roman" panose="02020603050405020304" pitchFamily="18" charset="0"/>
                <a:cs typeface="Times New Roman" panose="02020603050405020304" pitchFamily="18" charset="0"/>
              </a:rPr>
              <a:t>(1) Vychovatel získává odbornou kvalifikaci</a:t>
            </a: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a) vysokoškolským vzděláním získaným studiem v akreditovaném studijním programu v oblasti pedagogických věd,</a:t>
            </a: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b) vysokoškolským vzděláním podle § 7 až 10, 12 a 14,</a:t>
            </a:r>
          </a:p>
          <a:p>
            <a:pPr marL="180340" indent="-180340" algn="just">
              <a:lnSpc>
                <a:spcPct val="107000"/>
              </a:lnSpc>
              <a:spcAft>
                <a:spcPts val="800"/>
              </a:spcAft>
            </a:pPr>
            <a:r>
              <a:rPr lang="cs-CZ" sz="1800" b="1" dirty="0">
                <a:effectLst/>
                <a:ea typeface="Times New Roman" panose="02020603050405020304" pitchFamily="18" charset="0"/>
                <a:cs typeface="Times New Roman" panose="02020603050405020304" pitchFamily="18" charset="0"/>
              </a:rPr>
              <a:t>c) vysokoškolským vzděláním získaným ukončením jiného akreditovaného bakalářského studijního programu než podle písmen a) a b) a studiem pedagogiky podle § 22 odst. 1,</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d) vyšším odborným vzděláním získaným ukončením akreditovaného vzdělávacího programu vyšší odborné školy v oboru vzdělání zaměřeném na vychovatelství nebo na pedagogiku volného času nebo na speciální pedagogiku nebo na sociální pedagogiku,</a:t>
            </a:r>
          </a:p>
          <a:p>
            <a:pPr marL="180340" indent="-180340" algn="just">
              <a:lnSpc>
                <a:spcPct val="107000"/>
              </a:lnSpc>
              <a:spcAft>
                <a:spcPts val="800"/>
              </a:spcAft>
            </a:pPr>
            <a:r>
              <a:rPr lang="cs-CZ" sz="1800" b="1" dirty="0">
                <a:effectLst/>
                <a:ea typeface="Times New Roman" panose="02020603050405020304" pitchFamily="18" charset="0"/>
                <a:cs typeface="Times New Roman" panose="02020603050405020304" pitchFamily="18" charset="0"/>
              </a:rPr>
              <a:t>e) vyšším odborným vzděláním získaným ukončením jiného akreditovaného vzdělávacího programu než podle písmene d) a studiem pedagogiky podle § 22 odst. 1,</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f) středním vzděláním s maturitní zkouškou získaným ukončením vzdělávacího programu střední školy v oboru vzdělání zaměřeném na přípravu vychovatelů nebo pedagogů volného času,</a:t>
            </a:r>
          </a:p>
          <a:p>
            <a:pPr marL="180340" indent="-180340"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g) středním vzděláním s maturitní zkouškou získaným ukončením vzdělávacího programu středního vzdělávání v oboru vzdělání zaměřeném na přípravu učitelů předškolního vzdělávání a vykonáním jednotlivé zkoušky, která svým obsahem a formou odpovídá zkoušce profilové části maturitní zkoušky z předmětu zaměřeného na vychovatelství, nebo</a:t>
            </a: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h) středním vzděláním s maturitní zkouškou získaným ukončením jiného vzdělávacího programu středního vzdělávání než podle písmen f) a g) a studiem pedagogiky podle § 22 odst. 1.</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2306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Co zákon o PP upravuje</a:t>
            </a:r>
          </a:p>
        </p:txBody>
      </p:sp>
      <p:sp>
        <p:nvSpPr>
          <p:cNvPr id="3" name="Zástupný symbol pro obsah 2"/>
          <p:cNvSpPr>
            <a:spLocks noGrp="1"/>
          </p:cNvSpPr>
          <p:nvPr>
            <p:ph idx="1"/>
          </p:nvPr>
        </p:nvSpPr>
        <p:spPr/>
        <p:txBody>
          <a:bodyPr>
            <a:normAutofit/>
          </a:bodyPr>
          <a:lstStyle/>
          <a:p>
            <a:r>
              <a:rPr lang="cs-CZ" dirty="0"/>
              <a:t>Odchylky při sjednávání doby trvání pracovního poměru na dobu určitou pedagogických pracovníků</a:t>
            </a:r>
          </a:p>
          <a:p>
            <a:r>
              <a:rPr lang="cs-CZ" dirty="0"/>
              <a:t>Předpoklady pro výkon činnosti pedagogických pracovníků</a:t>
            </a:r>
          </a:p>
          <a:p>
            <a:r>
              <a:rPr lang="cs-CZ" dirty="0"/>
              <a:t>Pracovní dobu pedagogických pracovníků</a:t>
            </a:r>
          </a:p>
          <a:p>
            <a:r>
              <a:rPr lang="cs-CZ" dirty="0"/>
              <a:t>Další vzdělávání a kariérní systém pedagogických pracovníků</a:t>
            </a:r>
          </a:p>
        </p:txBody>
      </p:sp>
    </p:spTree>
    <p:extLst>
      <p:ext uri="{BB962C8B-B14F-4D97-AF65-F5344CB8AC3E}">
        <p14:creationId xmlns:p14="http://schemas.microsoft.com/office/powerpoint/2010/main" val="176044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65B8F9-0B15-5A1E-C29C-3A2825468EC6}"/>
              </a:ext>
            </a:extLst>
          </p:cNvPr>
          <p:cNvSpPr>
            <a:spLocks noGrp="1"/>
          </p:cNvSpPr>
          <p:nvPr>
            <p:ph type="title"/>
          </p:nvPr>
        </p:nvSpPr>
        <p:spPr/>
        <p:txBody>
          <a:bodyPr/>
          <a:lstStyle/>
          <a:p>
            <a:r>
              <a:rPr lang="cs-CZ" b="1" dirty="0">
                <a:solidFill>
                  <a:schemeClr val="tx2"/>
                </a:solidFill>
              </a:rPr>
              <a:t>Vychovatel (děti, žáci se SVP) </a:t>
            </a:r>
          </a:p>
        </p:txBody>
      </p:sp>
      <p:sp>
        <p:nvSpPr>
          <p:cNvPr id="3" name="Zástupný obsah 2">
            <a:extLst>
              <a:ext uri="{FF2B5EF4-FFF2-40B4-BE49-F238E27FC236}">
                <a16:creationId xmlns:a16="http://schemas.microsoft.com/office/drawing/2014/main" id="{9E7831D7-B502-5592-56CC-20CC9AA0DD17}"/>
              </a:ext>
            </a:extLst>
          </p:cNvPr>
          <p:cNvSpPr>
            <a:spLocks noGrp="1"/>
          </p:cNvSpPr>
          <p:nvPr>
            <p:ph idx="1"/>
          </p:nvPr>
        </p:nvSpPr>
        <p:spPr/>
        <p:txBody>
          <a:bodyPr/>
          <a:lstStyle/>
          <a:p>
            <a:pPr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a) vysokoškolským vzděláním získaným studiem v akreditovaném studijním programu v oblasti pedagogických věd zaměřené na speciální pedagogiku nebo sociální pedagogiku,</a:t>
            </a:r>
          </a:p>
          <a:p>
            <a:pPr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b) vyšším odborným vzděláním získaným ukončením akreditovaného vzdělávacího programu vyšší odborné školy v oboru vzdělání zaměřeném na speciální pedagogiku, nebo</a:t>
            </a:r>
          </a:p>
          <a:p>
            <a:pPr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c) vzděláním stanoveným pro vychovatele podle odstavce 1 a </a:t>
            </a:r>
            <a:r>
              <a:rPr lang="cs-CZ" sz="1800" b="1" dirty="0">
                <a:effectLst/>
                <a:ea typeface="Times New Roman" panose="02020603050405020304" pitchFamily="18" charset="0"/>
                <a:cs typeface="Times New Roman" panose="02020603050405020304" pitchFamily="18" charset="0"/>
              </a:rPr>
              <a:t>studiem k rozšíření odborné kvalifikace zaměřeným na</a:t>
            </a:r>
            <a:r>
              <a:rPr lang="cs-CZ" sz="1800" dirty="0">
                <a:effectLst/>
                <a:ea typeface="Times New Roman" panose="02020603050405020304" pitchFamily="18" charset="0"/>
                <a:cs typeface="Times New Roman" panose="02020603050405020304" pitchFamily="18" charset="0"/>
              </a:rPr>
              <a:t> </a:t>
            </a:r>
            <a:r>
              <a:rPr lang="cs-CZ" sz="1800" b="1" dirty="0" err="1">
                <a:effectLst/>
                <a:ea typeface="Calibri" panose="020F0502020204030204" pitchFamily="34" charset="0"/>
                <a:cs typeface="Times New Roman" panose="02020603050405020304" pitchFamily="18" charset="0"/>
              </a:rPr>
              <a:t>speciálněpedagogickou</a:t>
            </a:r>
            <a:r>
              <a:rPr lang="cs-CZ" sz="18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a:t>
            </a:r>
            <a:r>
              <a:rPr lang="cs-CZ" sz="1800" dirty="0">
                <a:effectLst/>
                <a:ea typeface="Times New Roman" panose="02020603050405020304" pitchFamily="18" charset="0"/>
                <a:cs typeface="Times New Roman" panose="02020603050405020304" pitchFamily="18" charset="0"/>
              </a:rPr>
              <a:t>.</a:t>
            </a:r>
          </a:p>
          <a:p>
            <a:endParaRPr lang="cs-CZ" dirty="0"/>
          </a:p>
        </p:txBody>
      </p:sp>
    </p:spTree>
    <p:extLst>
      <p:ext uri="{BB962C8B-B14F-4D97-AF65-F5344CB8AC3E}">
        <p14:creationId xmlns:p14="http://schemas.microsoft.com/office/powerpoint/2010/main" val="3531537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89ED26-071B-A74F-0730-D2C4064285E4}"/>
              </a:ext>
            </a:extLst>
          </p:cNvPr>
          <p:cNvSpPr>
            <a:spLocks noGrp="1"/>
          </p:cNvSpPr>
          <p:nvPr>
            <p:ph type="title"/>
          </p:nvPr>
        </p:nvSpPr>
        <p:spPr/>
        <p:txBody>
          <a:bodyPr/>
          <a:lstStyle/>
          <a:p>
            <a:r>
              <a:rPr lang="cs-CZ" b="1" dirty="0">
                <a:solidFill>
                  <a:schemeClr val="tx2"/>
                </a:solidFill>
              </a:rPr>
              <a:t>§17 - Pedagog volného času komplexní činnost</a:t>
            </a:r>
          </a:p>
        </p:txBody>
      </p:sp>
      <p:sp>
        <p:nvSpPr>
          <p:cNvPr id="3" name="Zástupný obsah 2">
            <a:extLst>
              <a:ext uri="{FF2B5EF4-FFF2-40B4-BE49-F238E27FC236}">
                <a16:creationId xmlns:a16="http://schemas.microsoft.com/office/drawing/2014/main" id="{3A19167C-EA81-9D6D-C63B-B3B54E516676}"/>
              </a:ext>
            </a:extLst>
          </p:cNvPr>
          <p:cNvSpPr>
            <a:spLocks noGrp="1"/>
          </p:cNvSpPr>
          <p:nvPr>
            <p:ph idx="1"/>
          </p:nvPr>
        </p:nvSpPr>
        <p:spPr/>
        <p:txBody>
          <a:bodyPr>
            <a:normAutofit lnSpcReduction="10000"/>
          </a:bodyPr>
          <a:lstStyle/>
          <a:p>
            <a:pPr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a) vysokoškolským vzděláním získaným studiem v akreditovaném studijním programu v oblasti pedagogických věd, </a:t>
            </a:r>
          </a:p>
          <a:p>
            <a:r>
              <a:rPr lang="cs-CZ" sz="1800" dirty="0">
                <a:effectLst/>
                <a:ea typeface="Times New Roman" panose="02020603050405020304" pitchFamily="18" charset="0"/>
              </a:rPr>
              <a:t> </a:t>
            </a:r>
            <a:r>
              <a:rPr lang="cs-CZ" sz="1800" b="1" dirty="0">
                <a:effectLst/>
                <a:ea typeface="Times New Roman" panose="02020603050405020304" pitchFamily="18" charset="0"/>
                <a:cs typeface="Times New Roman" panose="02020603050405020304" pitchFamily="18" charset="0"/>
              </a:rPr>
              <a:t>b)</a:t>
            </a:r>
            <a:r>
              <a:rPr lang="cs-CZ" sz="1800" dirty="0">
                <a:effectLst/>
                <a:ea typeface="Times New Roman" panose="02020603050405020304" pitchFamily="18" charset="0"/>
                <a:cs typeface="Times New Roman" panose="02020603050405020304" pitchFamily="18" charset="0"/>
              </a:rPr>
              <a:t> vyšším odborným vzděláním získaným ukončením akreditovaného vzdělávacího programu vyšší odborné školy v oboru vzdělání s pedagogickým zaměřením, </a:t>
            </a:r>
          </a:p>
          <a:p>
            <a:pPr algn="just">
              <a:lnSpc>
                <a:spcPct val="107000"/>
              </a:lnSpc>
              <a:spcAft>
                <a:spcPts val="800"/>
              </a:spcAft>
            </a:pPr>
            <a:r>
              <a:rPr lang="cs-CZ" sz="1800" b="1" dirty="0">
                <a:effectLst/>
                <a:ea typeface="Times New Roman" panose="02020603050405020304" pitchFamily="18" charset="0"/>
                <a:cs typeface="Times New Roman" panose="02020603050405020304" pitchFamily="18" charset="0"/>
              </a:rPr>
              <a:t>c) vzděláním podle § 10 odst. 1,</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Times New Roman" panose="02020603050405020304" pitchFamily="18" charset="0"/>
                <a:cs typeface="Times New Roman" panose="02020603050405020304" pitchFamily="18" charset="0"/>
              </a:rPr>
              <a:t>d)</a:t>
            </a:r>
            <a:r>
              <a:rPr lang="cs-CZ" sz="1800" dirty="0">
                <a:effectLst/>
                <a:ea typeface="Times New Roman" panose="02020603050405020304" pitchFamily="18" charset="0"/>
                <a:cs typeface="Times New Roman" panose="02020603050405020304" pitchFamily="18" charset="0"/>
              </a:rPr>
              <a:t> středním vzděláním s maturitní zkouškou získaným ukončením vzdělávacího programu středního vzdělávání v oboru vzdělání s pedagogickým zaměřením, nebo </a:t>
            </a:r>
          </a:p>
          <a:p>
            <a:pPr algn="just">
              <a:lnSpc>
                <a:spcPct val="107000"/>
              </a:lnSpc>
              <a:spcAft>
                <a:spcPts val="600"/>
              </a:spcAft>
            </a:pPr>
            <a:r>
              <a:rPr lang="cs-CZ" sz="1800" b="1" dirty="0">
                <a:effectLst/>
                <a:ea typeface="Times New Roman" panose="02020603050405020304" pitchFamily="18" charset="0"/>
                <a:cs typeface="Times New Roman" panose="02020603050405020304" pitchFamily="18" charset="0"/>
              </a:rPr>
              <a:t>e) alespoň středním vzděláním s maturitní zkouškou a</a:t>
            </a:r>
            <a:endParaRPr lang="cs-CZ" sz="1800" dirty="0">
              <a:effectLst/>
              <a:ea typeface="Times New Roman" panose="02020603050405020304" pitchFamily="18" charset="0"/>
              <a:cs typeface="Times New Roman" panose="02020603050405020304" pitchFamily="18" charset="0"/>
            </a:endParaRPr>
          </a:p>
          <a:p>
            <a:pPr lvl="1" algn="just">
              <a:lnSpc>
                <a:spcPct val="107000"/>
              </a:lnSpc>
              <a:spcAft>
                <a:spcPts val="600"/>
              </a:spcAft>
            </a:pPr>
            <a:r>
              <a:rPr lang="cs-CZ" sz="1600" b="1" dirty="0">
                <a:effectLst/>
                <a:ea typeface="Times New Roman" panose="02020603050405020304" pitchFamily="18" charset="0"/>
                <a:cs typeface="Times New Roman" panose="02020603050405020304" pitchFamily="18" charset="0"/>
              </a:rPr>
              <a:t>1. studiem pedagogiky podle § 22 odst. 1, nebo</a:t>
            </a:r>
          </a:p>
          <a:p>
            <a:pPr lvl="1" algn="just">
              <a:lnSpc>
                <a:spcPct val="107000"/>
              </a:lnSpc>
              <a:spcAft>
                <a:spcPts val="600"/>
              </a:spcAft>
            </a:pPr>
            <a:r>
              <a:rPr lang="cs-CZ" sz="1800" b="1" dirty="0">
                <a:effectLst/>
                <a:ea typeface="Times New Roman" panose="02020603050405020304" pitchFamily="18" charset="0"/>
                <a:cs typeface="Times New Roman" panose="02020603050405020304" pitchFamily="18" charset="0"/>
              </a:rPr>
              <a:t>2. získáním profesní kvalifikace pro činnost samostatného vedoucího volnočasových aktivit dětí podle zákona o uznávání výsledků dalšího vzdělávání.</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69899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F7947-2348-2AC0-A40A-5A6A062F8D07}"/>
              </a:ext>
            </a:extLst>
          </p:cNvPr>
          <p:cNvSpPr>
            <a:spLocks noGrp="1"/>
          </p:cNvSpPr>
          <p:nvPr>
            <p:ph type="title"/>
          </p:nvPr>
        </p:nvSpPr>
        <p:spPr/>
        <p:txBody>
          <a:bodyPr/>
          <a:lstStyle/>
          <a:p>
            <a:r>
              <a:rPr lang="cs-CZ" b="1" dirty="0">
                <a:solidFill>
                  <a:schemeClr val="tx2"/>
                </a:solidFill>
              </a:rPr>
              <a:t>Pedagog volného času – střediska volného času</a:t>
            </a:r>
          </a:p>
        </p:txBody>
      </p:sp>
      <p:sp>
        <p:nvSpPr>
          <p:cNvPr id="3" name="Zástupný obsah 2">
            <a:extLst>
              <a:ext uri="{FF2B5EF4-FFF2-40B4-BE49-F238E27FC236}">
                <a16:creationId xmlns:a16="http://schemas.microsoft.com/office/drawing/2014/main" id="{AED9A009-E688-9C50-482D-306CA58F6D20}"/>
              </a:ext>
            </a:extLst>
          </p:cNvPr>
          <p:cNvSpPr>
            <a:spLocks noGrp="1"/>
          </p:cNvSpPr>
          <p:nvPr>
            <p:ph idx="1"/>
          </p:nvPr>
        </p:nvSpPr>
        <p:spPr/>
        <p:txBody>
          <a:bodyPr/>
          <a:lstStyle/>
          <a:p>
            <a:pPr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a) vzděláním podle odstavce 1, nebo </a:t>
            </a:r>
          </a:p>
          <a:p>
            <a:pPr algn="just">
              <a:lnSpc>
                <a:spcPct val="107000"/>
              </a:lnSpc>
              <a:spcAft>
                <a:spcPts val="600"/>
              </a:spcAft>
            </a:pPr>
            <a:r>
              <a:rPr lang="cs-CZ" sz="1800" dirty="0">
                <a:effectLst/>
                <a:ea typeface="Times New Roman" panose="02020603050405020304" pitchFamily="18" charset="0"/>
                <a:cs typeface="Times New Roman" panose="02020603050405020304" pitchFamily="18" charset="0"/>
              </a:rPr>
              <a:t>b) středním vzděláním s výučním listem získaným ukončením vzdělávacího programu středního vzdělávání a </a:t>
            </a:r>
          </a:p>
          <a:p>
            <a:pPr lvl="1" algn="just">
              <a:lnSpc>
                <a:spcPct val="107000"/>
              </a:lnSpc>
              <a:spcAft>
                <a:spcPts val="600"/>
              </a:spcAft>
            </a:pPr>
            <a:r>
              <a:rPr lang="cs-CZ" sz="2000" b="1" dirty="0">
                <a:effectLst/>
                <a:ea typeface="Times New Roman" panose="02020603050405020304" pitchFamily="18" charset="0"/>
                <a:cs typeface="Times New Roman" panose="02020603050405020304" pitchFamily="18" charset="0"/>
              </a:rPr>
              <a:t>1. studiem pedagogiky podle § 22 odst. 1, nebo</a:t>
            </a:r>
            <a:endParaRPr lang="cs-CZ" sz="2000" dirty="0">
              <a:effectLst/>
              <a:ea typeface="Times New Roman" panose="02020603050405020304" pitchFamily="18" charset="0"/>
              <a:cs typeface="Times New Roman" panose="02020603050405020304" pitchFamily="18" charset="0"/>
            </a:endParaRPr>
          </a:p>
          <a:p>
            <a:pPr lvl="1" algn="just">
              <a:lnSpc>
                <a:spcPct val="107000"/>
              </a:lnSpc>
              <a:spcAft>
                <a:spcPts val="600"/>
              </a:spcAft>
            </a:pPr>
            <a:r>
              <a:rPr lang="cs-CZ" sz="2000" b="1" dirty="0">
                <a:effectLst/>
                <a:ea typeface="Times New Roman" panose="02020603050405020304" pitchFamily="18" charset="0"/>
                <a:cs typeface="Times New Roman" panose="02020603050405020304" pitchFamily="18" charset="0"/>
              </a:rPr>
              <a:t>2. získáním profesní kvalifikace pro činnost vedoucího volnočasových aktivit dětí podle zákona o uznávání výsledků dalšího vzdělávání.</a:t>
            </a:r>
            <a:endParaRPr lang="cs-CZ" sz="20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5260670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4D2DEE-6331-CDF0-9FA3-B60AF4ADB973}"/>
              </a:ext>
            </a:extLst>
          </p:cNvPr>
          <p:cNvSpPr>
            <a:spLocks noGrp="1"/>
          </p:cNvSpPr>
          <p:nvPr>
            <p:ph type="title"/>
          </p:nvPr>
        </p:nvSpPr>
        <p:spPr/>
        <p:txBody>
          <a:bodyPr/>
          <a:lstStyle/>
          <a:p>
            <a:r>
              <a:rPr lang="cs-CZ" b="1" dirty="0">
                <a:solidFill>
                  <a:schemeClr val="tx2"/>
                </a:solidFill>
              </a:rPr>
              <a:t>Pedagog volného času</a:t>
            </a:r>
          </a:p>
        </p:txBody>
      </p:sp>
      <p:sp>
        <p:nvSpPr>
          <p:cNvPr id="3" name="Zástupný obsah 2">
            <a:extLst>
              <a:ext uri="{FF2B5EF4-FFF2-40B4-BE49-F238E27FC236}">
                <a16:creationId xmlns:a16="http://schemas.microsoft.com/office/drawing/2014/main" id="{31D17E2D-F743-CB77-BA80-0E8AB384B9F1}"/>
              </a:ext>
            </a:extLst>
          </p:cNvPr>
          <p:cNvSpPr>
            <a:spLocks noGrp="1"/>
          </p:cNvSpPr>
          <p:nvPr>
            <p:ph idx="1"/>
          </p:nvPr>
        </p:nvSpPr>
        <p:spPr/>
        <p:txBody>
          <a:bodyPr>
            <a:normAutofit/>
          </a:bodyPr>
          <a:lstStyle/>
          <a:p>
            <a:pPr algn="just">
              <a:lnSpc>
                <a:spcPct val="107000"/>
              </a:lnSpc>
              <a:spcAft>
                <a:spcPts val="800"/>
              </a:spcAft>
            </a:pPr>
            <a:r>
              <a:rPr lang="cs-CZ" sz="1800" b="1" dirty="0">
                <a:effectLst/>
                <a:ea typeface="Times New Roman" panose="02020603050405020304" pitchFamily="18" charset="0"/>
                <a:cs typeface="Times New Roman" panose="02020603050405020304" pitchFamily="18" charset="0"/>
              </a:rPr>
              <a:t>(3) Pedagog volného času získává odbornou kvalifikaci pouze pro aktivity zájmového vzdělávání uměleckého nebo odborného zaměření vysokoškolským vzděláním získaným studiem v akreditovaném studijním programu odpovídajícího uměleckého nebo odborného zaměření. </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dirty="0">
                <a:effectLst/>
                <a:ea typeface="Times New Roman" panose="02020603050405020304" pitchFamily="18" charset="0"/>
                <a:cs typeface="Times New Roman" panose="02020603050405020304" pitchFamily="18" charset="0"/>
              </a:rPr>
              <a:t>(4) Zaměstnanci, který </a:t>
            </a:r>
            <a:r>
              <a:rPr lang="cs-CZ" sz="1800" b="1" dirty="0">
                <a:effectLst/>
                <a:ea typeface="Times New Roman" panose="02020603050405020304" pitchFamily="18" charset="0"/>
                <a:cs typeface="Times New Roman" panose="02020603050405020304" pitchFamily="18" charset="0"/>
              </a:rPr>
              <a:t>vykonává dílčí přímou pedagogickou činnost v zájmovém vzdělávání ve školách a školských zařízeních pro zájmové vzdělávání a</a:t>
            </a:r>
            <a:r>
              <a:rPr lang="cs-CZ" sz="1800" dirty="0">
                <a:effectLst/>
                <a:ea typeface="Times New Roman" panose="02020603050405020304" pitchFamily="18" charset="0"/>
                <a:cs typeface="Times New Roman" panose="02020603050405020304" pitchFamily="18" charset="0"/>
              </a:rPr>
              <a:t> je výkonným umělcem</a:t>
            </a:r>
            <a:r>
              <a:rPr lang="cs-CZ" sz="1800" baseline="30000" dirty="0">
                <a:effectLst/>
                <a:ea typeface="Times New Roman" panose="02020603050405020304" pitchFamily="18" charset="0"/>
                <a:cs typeface="Times New Roman" panose="02020603050405020304" pitchFamily="18" charset="0"/>
              </a:rPr>
              <a:t>7)</a:t>
            </a:r>
            <a:r>
              <a:rPr lang="cs-CZ" sz="1800" dirty="0">
                <a:effectLst/>
                <a:ea typeface="Times New Roman" panose="02020603050405020304" pitchFamily="18" charset="0"/>
                <a:cs typeface="Times New Roman" panose="02020603050405020304" pitchFamily="18" charset="0"/>
              </a:rPr>
              <a:t>, výtvarným umělcem nebo který má odbornou kvalifikaci podle § 21, může ředitel školy písemně uznat předpoklad odborné kvalifikace pedagoga volného času pro aktivity zájmového vzdělávání odpovídající uměleckému zaměření nebo odborné kvalifikaci zaměstnance za splněný,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umělecké výkony, vytváří umělecká díla nebo vykonává činnost, pro niž splňuje odbornou kvalifikaci podle § 21. Uznání splnění předpokladu odborné kvalifikace platí pro účely tohoto zákona po dobu, po kterou zaměstnanec splňuje podmínky podle věty první.</a:t>
            </a:r>
          </a:p>
          <a:p>
            <a:endParaRPr lang="cs-CZ" dirty="0"/>
          </a:p>
        </p:txBody>
      </p:sp>
    </p:spTree>
    <p:extLst>
      <p:ext uri="{BB962C8B-B14F-4D97-AF65-F5344CB8AC3E}">
        <p14:creationId xmlns:p14="http://schemas.microsoft.com/office/powerpoint/2010/main" val="832109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A582B-CF8E-8CE9-BEFD-8ED854978F2B}"/>
              </a:ext>
            </a:extLst>
          </p:cNvPr>
          <p:cNvSpPr>
            <a:spLocks noGrp="1"/>
          </p:cNvSpPr>
          <p:nvPr>
            <p:ph type="title"/>
          </p:nvPr>
        </p:nvSpPr>
        <p:spPr/>
        <p:txBody>
          <a:bodyPr/>
          <a:lstStyle/>
          <a:p>
            <a:r>
              <a:rPr lang="cs-CZ" b="1" dirty="0">
                <a:solidFill>
                  <a:schemeClr val="tx2"/>
                </a:solidFill>
              </a:rPr>
              <a:t>§ 18 – Speciální pedagog</a:t>
            </a:r>
          </a:p>
        </p:txBody>
      </p:sp>
      <p:sp>
        <p:nvSpPr>
          <p:cNvPr id="3" name="Zástupný obsah 2">
            <a:extLst>
              <a:ext uri="{FF2B5EF4-FFF2-40B4-BE49-F238E27FC236}">
                <a16:creationId xmlns:a16="http://schemas.microsoft.com/office/drawing/2014/main" id="{BE1574DA-116E-905F-C4F6-C02045020608}"/>
              </a:ext>
            </a:extLst>
          </p:cNvPr>
          <p:cNvSpPr>
            <a:spLocks noGrp="1"/>
          </p:cNvSpPr>
          <p:nvPr>
            <p:ph idx="1"/>
          </p:nvPr>
        </p:nvSpPr>
        <p:spPr/>
        <p:txBody>
          <a:bodyPr>
            <a:normAutofit/>
          </a:bodyPr>
          <a:lstStyle/>
          <a:p>
            <a:pPr indent="449580" algn="just">
              <a:lnSpc>
                <a:spcPct val="107000"/>
              </a:lnSpc>
              <a:spcAft>
                <a:spcPts val="800"/>
              </a:spcAft>
            </a:pPr>
            <a:r>
              <a:rPr lang="cs-CZ" sz="1800" dirty="0">
                <a:effectLst/>
                <a:ea typeface="Calibri" panose="020F0502020204030204" pitchFamily="34" charset="0"/>
                <a:cs typeface="Times New Roman" panose="02020603050405020304" pitchFamily="18" charset="0"/>
              </a:rPr>
              <a:t>Speciální pedagog získává odbornou kvalifikaci vysokoškolským vzděláním získaným studiem v akreditovaném magisterském studijním programu v oblasti pedagogických věd</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zaměřené na speciální pedagogiku,</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b) zaměřené na pedagogiku předškolního věku nebo na přípravu učitelů základní školy nebo na přípravu učitelů všeobecně-vzdělávacích předmětů střední školy nebo na přípravu vychovatelů a </a:t>
            </a:r>
            <a:r>
              <a:rPr lang="cs-CZ" sz="1800" b="1" dirty="0">
                <a:effectLst/>
                <a:ea typeface="Calibri" panose="020F0502020204030204" pitchFamily="34" charset="0"/>
                <a:cs typeface="Times New Roman" panose="02020603050405020304" pitchFamily="18" charset="0"/>
              </a:rPr>
              <a:t>studiem k rozšíření odborné kvalifikace zaměřeným na přípravu speciálních pedagogů,</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c) studijního oboru pedagogika a </a:t>
            </a:r>
            <a:r>
              <a:rPr lang="cs-CZ" sz="1800" b="1" dirty="0">
                <a:effectLst/>
                <a:ea typeface="Calibri" panose="020F0502020204030204" pitchFamily="34" charset="0"/>
                <a:cs typeface="Times New Roman" panose="02020603050405020304" pitchFamily="18" charset="0"/>
              </a:rPr>
              <a:t>studiem k rozšíření odborné kvalifikace zaměřeným na přípravu speciálních pedagogů, nebo</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d) zaměřené na speciální pedagogiku a přípravu učitelů základní školy nebo učitelů všeobecně-vzdělávacích předmětů střední školy.</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148430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5D0E1A-729F-5CF8-992F-C503D8AF6DCF}"/>
              </a:ext>
            </a:extLst>
          </p:cNvPr>
          <p:cNvSpPr>
            <a:spLocks noGrp="1"/>
          </p:cNvSpPr>
          <p:nvPr>
            <p:ph type="title"/>
          </p:nvPr>
        </p:nvSpPr>
        <p:spPr/>
        <p:txBody>
          <a:bodyPr/>
          <a:lstStyle/>
          <a:p>
            <a:r>
              <a:rPr lang="cs-CZ" b="1" dirty="0">
                <a:solidFill>
                  <a:schemeClr val="tx2"/>
                </a:solidFill>
              </a:rPr>
              <a:t>§ 18a – Školský logoped</a:t>
            </a:r>
          </a:p>
        </p:txBody>
      </p:sp>
      <p:sp>
        <p:nvSpPr>
          <p:cNvPr id="3" name="Zástupný obsah 2">
            <a:extLst>
              <a:ext uri="{FF2B5EF4-FFF2-40B4-BE49-F238E27FC236}">
                <a16:creationId xmlns:a16="http://schemas.microsoft.com/office/drawing/2014/main" id="{5219EE39-2080-9F03-D04D-4E368BC4F1C4}"/>
              </a:ext>
            </a:extLst>
          </p:cNvPr>
          <p:cNvSpPr>
            <a:spLocks noGrp="1"/>
          </p:cNvSpPr>
          <p:nvPr>
            <p:ph idx="1"/>
          </p:nvPr>
        </p:nvSpPr>
        <p:spPr/>
        <p:txBody>
          <a:bodyPr/>
          <a:lstStyle/>
          <a:p>
            <a:pPr indent="449580" algn="just">
              <a:lnSpc>
                <a:spcPct val="107000"/>
              </a:lnSpc>
              <a:spcAft>
                <a:spcPts val="800"/>
              </a:spcAft>
            </a:pPr>
            <a:r>
              <a:rPr lang="cs-CZ" sz="1800" b="1" dirty="0">
                <a:effectLst/>
                <a:ea typeface="Calibri" panose="020F0502020204030204" pitchFamily="34" charset="0"/>
                <a:cs typeface="Times New Roman" panose="02020603050405020304" pitchFamily="18" charset="0"/>
              </a:rPr>
              <a:t>Školský logoped získává odbornou kvalifikaci studiem pro přípravu školských logopedů a vysokoškolským vzděláním získaným studiem v akreditovaném magisterském studijním programu v oblasti pedagogických věd</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a) zaměřené na speciální pedagogiku se státní závěrečnou zkouškou z logopedie a surdopedie, který nenavazuje na akreditovaný bakalářský studijní program,</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 zaměřené na speciální pedagogiku se státní závěrečnou zkouškou z logopedie a surdopedie, který navazuje na akreditovaný bakalářský studijní program speciální pedagogika, nebo</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 zaměřené na logopedii se státní závěrečnou zkouškou z logopedie a surdopedie.</a:t>
            </a:r>
            <a:endParaRPr lang="cs-CZ" sz="1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5537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9AB13A-E2C7-8DCE-706D-56D6F9958DFC}"/>
              </a:ext>
            </a:extLst>
          </p:cNvPr>
          <p:cNvSpPr>
            <a:spLocks noGrp="1"/>
          </p:cNvSpPr>
          <p:nvPr>
            <p:ph type="title"/>
          </p:nvPr>
        </p:nvSpPr>
        <p:spPr/>
        <p:txBody>
          <a:bodyPr/>
          <a:lstStyle/>
          <a:p>
            <a:r>
              <a:rPr lang="cs-CZ" b="1" dirty="0">
                <a:solidFill>
                  <a:schemeClr val="tx2"/>
                </a:solidFill>
              </a:rPr>
              <a:t>§ 20/1 – Asistent pedagoga</a:t>
            </a:r>
          </a:p>
        </p:txBody>
      </p:sp>
      <p:sp>
        <p:nvSpPr>
          <p:cNvPr id="3" name="Zástupný obsah 2">
            <a:extLst>
              <a:ext uri="{FF2B5EF4-FFF2-40B4-BE49-F238E27FC236}">
                <a16:creationId xmlns:a16="http://schemas.microsoft.com/office/drawing/2014/main" id="{69FCBF73-6098-9468-F047-9749347E9728}"/>
              </a:ext>
            </a:extLst>
          </p:cNvPr>
          <p:cNvSpPr>
            <a:spLocks noGrp="1"/>
          </p:cNvSpPr>
          <p:nvPr>
            <p:ph idx="1"/>
          </p:nvPr>
        </p:nvSpPr>
        <p:spPr/>
        <p:txBody>
          <a:bodyPr>
            <a:normAutofit fontScale="85000" lnSpcReduction="20000"/>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vysokoškolským vzděláním získaným studiem v akreditovaném studijním programu v oblasti pedagogických</a:t>
            </a:r>
            <a:r>
              <a:rPr lang="cs-CZ" sz="1800" b="1" dirty="0">
                <a:effectLst/>
                <a:ea typeface="Calibri" panose="020F0502020204030204" pitchFamily="34" charset="0"/>
                <a:cs typeface="Times New Roman" panose="02020603050405020304" pitchFamily="18" charset="0"/>
              </a:rPr>
              <a:t> nebo psychologických</a:t>
            </a:r>
            <a:r>
              <a:rPr lang="cs-CZ" sz="1800" dirty="0">
                <a:effectLst/>
                <a:ea typeface="Calibri" panose="020F0502020204030204" pitchFamily="34" charset="0"/>
                <a:cs typeface="Times New Roman" panose="02020603050405020304" pitchFamily="18" charset="0"/>
              </a:rPr>
              <a:t> věd,</a:t>
            </a:r>
            <a:r>
              <a:rPr lang="cs-CZ" sz="1800" b="1" dirty="0">
                <a:effectLst/>
                <a:ea typeface="Calibri" panose="020F0502020204030204" pitchFamily="34" charset="0"/>
                <a:cs typeface="Times New Roman" panose="02020603050405020304" pitchFamily="18" charset="0"/>
              </a:rPr>
              <a:t>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 vysokoškolským vzděláním získaným studiem jiného akreditovaného studijního programu než podle písmene a) a studiem pedagogiky podle § 22 odst. 1,</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c) vyšším odborným vzděláním získaným ukončením akreditovaného vzdělávacího programu vyšší odborné školy v oboru vzdělání s pedagogickým zaměřením,</a:t>
            </a:r>
            <a:endParaRPr lang="cs-CZ"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cs-CZ" sz="1800" b="1" dirty="0">
                <a:effectLst/>
                <a:ea typeface="Calibri" panose="020F0502020204030204" pitchFamily="34" charset="0"/>
                <a:cs typeface="Times New Roman" panose="02020603050405020304" pitchFamily="18" charset="0"/>
              </a:rPr>
              <a:t>d) vyšším odborným vzděláním získaným ukončením jiného akreditovaného vzdělávacího programu než podle písmene c) a studiem pedagogiky podle § 22 odst. 1,</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e) vyšším odborným vzděláním získaným ukončením osmiletého nebo šestiletého vzdělávacího programu oboru vzdělání konzervatoře,</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f)</a:t>
            </a:r>
            <a:r>
              <a:rPr lang="cs-CZ" sz="1800" dirty="0">
                <a:effectLst/>
                <a:ea typeface="Calibri" panose="020F0502020204030204" pitchFamily="34" charset="0"/>
                <a:cs typeface="Times New Roman" panose="02020603050405020304" pitchFamily="18" charset="0"/>
              </a:rPr>
              <a:t> středním vzděláním s maturitní zkouškou získaným ukončením vzdělávacího programu středního vzdělávání v oboru vzdělání s pedagogickým zaměřením, nebo</a:t>
            </a: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g) středním vzděláním s maturitní zkouškou získaným ukončením jiného vzdělávacího programu středního vzdělávání než podle písmene f) a studiem pedagogiky podle § 22 odst. 1.</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458944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E7E844-1D29-66DF-5AB8-77B63A7C9694}"/>
              </a:ext>
            </a:extLst>
          </p:cNvPr>
          <p:cNvSpPr>
            <a:spLocks noGrp="1"/>
          </p:cNvSpPr>
          <p:nvPr>
            <p:ph type="title"/>
          </p:nvPr>
        </p:nvSpPr>
        <p:spPr/>
        <p:txBody>
          <a:bodyPr/>
          <a:lstStyle/>
          <a:p>
            <a:r>
              <a:rPr lang="cs-CZ" b="1" dirty="0">
                <a:solidFill>
                  <a:schemeClr val="tx2"/>
                </a:solidFill>
              </a:rPr>
              <a:t>§ 20/2 – Asistent pedagoga</a:t>
            </a:r>
          </a:p>
        </p:txBody>
      </p:sp>
      <p:sp>
        <p:nvSpPr>
          <p:cNvPr id="3" name="Zástupný obsah 2">
            <a:extLst>
              <a:ext uri="{FF2B5EF4-FFF2-40B4-BE49-F238E27FC236}">
                <a16:creationId xmlns:a16="http://schemas.microsoft.com/office/drawing/2014/main" id="{EBFCB370-3140-D3C7-9975-CA3E500744B2}"/>
              </a:ext>
            </a:extLst>
          </p:cNvPr>
          <p:cNvSpPr>
            <a:spLocks noGrp="1"/>
          </p:cNvSpPr>
          <p:nvPr>
            <p:ph idx="1"/>
          </p:nvPr>
        </p:nvSpPr>
        <p:spPr/>
        <p:txBody>
          <a:bodyPr>
            <a:normAutofit fontScale="85000" lnSpcReduction="20000"/>
          </a:bodyPr>
          <a:lstStyle/>
          <a:p>
            <a:pPr marL="180340" indent="-180340" algn="just">
              <a:lnSpc>
                <a:spcPct val="107000"/>
              </a:lnSpc>
              <a:spcAft>
                <a:spcPts val="800"/>
              </a:spcAft>
            </a:pPr>
            <a:r>
              <a:rPr lang="cs-CZ" sz="1800" dirty="0">
                <a:effectLst/>
                <a:ea typeface="Calibri" panose="020F0502020204030204" pitchFamily="34" charset="0"/>
                <a:cs typeface="Times New Roman" panose="02020603050405020304" pitchFamily="18" charset="0"/>
              </a:rPr>
              <a:t>a) vzděláním podle odstavce 1,</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 středním vzděláním s maturitní zkouškou získaným ukončením jiného vzdělávacího programu středního vzdělávání než podle odstavce 1 písm. f) a studiem pro asistenty pedagoga,</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a:t>
            </a:r>
            <a:r>
              <a:rPr lang="cs-CZ" sz="1800" dirty="0">
                <a:effectLst/>
                <a:ea typeface="Calibri" panose="020F0502020204030204" pitchFamily="34" charset="0"/>
                <a:cs typeface="Times New Roman" panose="02020603050405020304" pitchFamily="18" charset="0"/>
              </a:rPr>
              <a:t> středním vzděláním s výučním listem získaným ukončením vzdělávacího programu středního vzdělávání a </a:t>
            </a:r>
            <a:r>
              <a:rPr lang="cs-CZ" sz="1800" strike="sngStrike" dirty="0">
                <a:effectLst/>
                <a:ea typeface="Calibri" panose="020F0502020204030204" pitchFamily="34" charset="0"/>
                <a:cs typeface="Times New Roman" panose="02020603050405020304" pitchFamily="18" charset="0"/>
              </a:rPr>
              <a:t>studiem pedagogiky,</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b="1" dirty="0">
                <a:effectLst/>
                <a:ea typeface="Calibri" panose="020F0502020204030204" pitchFamily="34" charset="0"/>
                <a:cs typeface="Times New Roman" panose="02020603050405020304" pitchFamily="18" charset="0"/>
              </a:rPr>
              <a:t>1. studiem pedagogiky podle § 22 odst. 1, nebo</a:t>
            </a:r>
            <a:endParaRPr lang="cs-CZ" sz="16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b="1" dirty="0">
                <a:effectLst/>
                <a:ea typeface="Calibri" panose="020F0502020204030204" pitchFamily="34" charset="0"/>
                <a:cs typeface="Times New Roman" panose="02020603050405020304" pitchFamily="18" charset="0"/>
              </a:rPr>
              <a:t>2. studiem pro asistenty pedagoga,</a:t>
            </a:r>
            <a:endParaRPr lang="cs-CZ" sz="16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d)</a:t>
            </a:r>
            <a:r>
              <a:rPr lang="cs-CZ" sz="1800" dirty="0">
                <a:effectLst/>
                <a:ea typeface="Calibri" panose="020F0502020204030204" pitchFamily="34" charset="0"/>
                <a:cs typeface="Times New Roman" panose="02020603050405020304" pitchFamily="18" charset="0"/>
              </a:rPr>
              <a:t> středním vzděláním získaným ukončením vzdělávacího programu středního vzdělávání v oboru vzdělání zaměřeném na přípravu asistentů pedagoga,</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e)</a:t>
            </a:r>
            <a:r>
              <a:rPr lang="cs-CZ" sz="1800" dirty="0">
                <a:effectLst/>
                <a:ea typeface="Calibri" panose="020F0502020204030204" pitchFamily="34" charset="0"/>
                <a:cs typeface="Times New Roman" panose="02020603050405020304" pitchFamily="18" charset="0"/>
              </a:rPr>
              <a:t> středním vzděláním získaným ukončením vzdělávacího programu středního vzdělávání a</a:t>
            </a:r>
            <a:endParaRPr lang="cs-CZ" sz="18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dirty="0">
                <a:effectLst/>
                <a:ea typeface="Calibri" panose="020F0502020204030204" pitchFamily="34" charset="0"/>
                <a:cs typeface="Times New Roman" panose="02020603050405020304" pitchFamily="18" charset="0"/>
              </a:rPr>
              <a:t>1. studiem pedagogiky </a:t>
            </a:r>
            <a:r>
              <a:rPr lang="cs-CZ" sz="1600" b="1" dirty="0">
                <a:effectLst/>
                <a:ea typeface="Calibri" panose="020F0502020204030204" pitchFamily="34" charset="0"/>
                <a:cs typeface="Times New Roman" panose="02020603050405020304" pitchFamily="18" charset="0"/>
              </a:rPr>
              <a:t>podle § 22 odst. 1 písm. b) nebo c)</a:t>
            </a:r>
            <a:r>
              <a:rPr lang="cs-CZ" sz="1600" dirty="0">
                <a:effectLst/>
                <a:ea typeface="Calibri" panose="020F0502020204030204" pitchFamily="34" charset="0"/>
                <a:cs typeface="Times New Roman" panose="02020603050405020304" pitchFamily="18" charset="0"/>
              </a:rPr>
              <a:t>, nebo</a:t>
            </a:r>
            <a:endParaRPr lang="cs-CZ" sz="1600" dirty="0">
              <a:effectLst/>
              <a:ea typeface="Times New Roman" panose="02020603050405020304" pitchFamily="18" charset="0"/>
              <a:cs typeface="Times New Roman" panose="02020603050405020304" pitchFamily="18" charset="0"/>
            </a:endParaRPr>
          </a:p>
          <a:p>
            <a:pPr marL="637540" lvl="1" algn="just">
              <a:lnSpc>
                <a:spcPct val="107000"/>
              </a:lnSpc>
              <a:spcAft>
                <a:spcPts val="800"/>
              </a:spcAft>
            </a:pPr>
            <a:r>
              <a:rPr lang="cs-CZ" sz="1600" dirty="0">
                <a:effectLst/>
                <a:ea typeface="Calibri" panose="020F0502020204030204" pitchFamily="34" charset="0"/>
                <a:cs typeface="Times New Roman" panose="02020603050405020304" pitchFamily="18" charset="0"/>
              </a:rPr>
              <a:t>2. studiem pro asistenty pedagoga, nebo</a:t>
            </a:r>
          </a:p>
          <a:p>
            <a:pPr marL="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f)</a:t>
            </a:r>
            <a:r>
              <a:rPr lang="cs-CZ" sz="1800" dirty="0">
                <a:effectLst/>
                <a:ea typeface="Calibri" panose="020F0502020204030204" pitchFamily="34" charset="0"/>
                <a:cs typeface="Times New Roman" panose="02020603050405020304" pitchFamily="18" charset="0"/>
              </a:rPr>
              <a:t> základním vzděláním a studiem pro asistenty pedagoga.</a:t>
            </a:r>
            <a:endParaRPr lang="cs-CZ" sz="1800" dirty="0">
              <a:effectLst/>
              <a:ea typeface="Times New Roman" panose="02020603050405020304" pitchFamily="18" charset="0"/>
              <a:cs typeface="Times New Roman" panose="02020603050405020304" pitchFamily="18" charset="0"/>
            </a:endParaRPr>
          </a:p>
          <a:p>
            <a:pPr marL="180340" algn="just">
              <a:lnSpc>
                <a:spcPct val="107000"/>
              </a:lnSpc>
              <a:spcAft>
                <a:spcPts val="800"/>
              </a:spcAf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180340" algn="just">
              <a:lnSpc>
                <a:spcPct val="107000"/>
              </a:lnSpc>
              <a:spcAft>
                <a:spcPts val="800"/>
              </a:spcAft>
            </a:pPr>
            <a:endParaRPr lang="cs-CZ" sz="21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224484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3EA205-3FD7-7C59-CB39-691286C2C44B}"/>
              </a:ext>
            </a:extLst>
          </p:cNvPr>
          <p:cNvSpPr>
            <a:spLocks noGrp="1"/>
          </p:cNvSpPr>
          <p:nvPr>
            <p:ph type="title"/>
          </p:nvPr>
        </p:nvSpPr>
        <p:spPr/>
        <p:txBody>
          <a:bodyPr/>
          <a:lstStyle/>
          <a:p>
            <a:r>
              <a:rPr lang="cs-CZ" b="1" dirty="0">
                <a:solidFill>
                  <a:schemeClr val="tx2"/>
                </a:solidFill>
              </a:rPr>
              <a:t>§ 21 - Trenér</a:t>
            </a:r>
          </a:p>
        </p:txBody>
      </p:sp>
      <p:sp>
        <p:nvSpPr>
          <p:cNvPr id="3" name="Zástupný obsah 2">
            <a:extLst>
              <a:ext uri="{FF2B5EF4-FFF2-40B4-BE49-F238E27FC236}">
                <a16:creationId xmlns:a16="http://schemas.microsoft.com/office/drawing/2014/main" id="{AF3BFD83-32A2-7F56-C3C7-EBEFE7EB7EBD}"/>
              </a:ext>
            </a:extLst>
          </p:cNvPr>
          <p:cNvSpPr>
            <a:spLocks noGrp="1"/>
          </p:cNvSpPr>
          <p:nvPr>
            <p:ph idx="1"/>
          </p:nvPr>
        </p:nvSpPr>
        <p:spPr/>
        <p:txBody>
          <a:bodyPr>
            <a:normAutofit fontScale="92500" lnSpcReduction="20000"/>
          </a:bodyPr>
          <a:lstStyle/>
          <a:p>
            <a:pPr indent="449580" algn="just">
              <a:lnSpc>
                <a:spcPct val="107000"/>
              </a:lnSpc>
              <a:spcAft>
                <a:spcPts val="800"/>
              </a:spcAft>
            </a:pPr>
            <a:r>
              <a:rPr lang="cs-CZ" sz="1800" b="1" dirty="0">
                <a:effectLst/>
                <a:ea typeface="Calibri" panose="020F0502020204030204" pitchFamily="34" charset="0"/>
                <a:cs typeface="Times New Roman" panose="02020603050405020304" pitchFamily="18" charset="0"/>
              </a:rPr>
              <a:t>Trenér získává odbornou kvalifikaci</a:t>
            </a:r>
            <a:endParaRPr lang="cs-CZ" sz="1800"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mj-lt"/>
              <a:buAutoNum type="alphaLcParenR"/>
            </a:pPr>
            <a:r>
              <a:rPr lang="cs-CZ" sz="1800" b="1" dirty="0">
                <a:effectLst/>
                <a:ea typeface="Times New Roman" panose="02020603050405020304" pitchFamily="18" charset="0"/>
                <a:cs typeface="Times New Roman" panose="02020603050405020304" pitchFamily="18" charset="0"/>
              </a:rPr>
              <a:t>vysokoškolským vzděláním získaným studiem v akreditovaném magisterském studijním programu v oblasti pedagogických věd zaměřené na přípravu učitelů tělesné výchovy pouze pro oblast sportovní specializace odpovídající vykonané státní závěrečné zkoušce,</a:t>
            </a:r>
            <a:endParaRPr lang="cs-CZ" sz="1800"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mj-lt"/>
              <a:buAutoNum type="alphaLcParenR"/>
            </a:pPr>
            <a:r>
              <a:rPr lang="cs-CZ" sz="1800" b="1" dirty="0">
                <a:effectLst/>
                <a:ea typeface="Times New Roman" panose="02020603050405020304" pitchFamily="18" charset="0"/>
                <a:cs typeface="Times New Roman" panose="02020603050405020304" pitchFamily="18" charset="0"/>
              </a:rPr>
              <a:t>vysokoškolským vzděláním získaným studiem v akreditovaném studijním programu zaměřeném na tělesnou výchovu a sport pouze pro oblast sportovní specializace odpovídající vykonané státní závěrečné zkoušce,</a:t>
            </a:r>
            <a:endParaRPr lang="cs-CZ" sz="1800"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mj-lt"/>
              <a:buAutoNum type="alphaLcParenR"/>
            </a:pPr>
            <a:r>
              <a:rPr lang="cs-CZ" sz="1800" b="1" dirty="0">
                <a:effectLst/>
                <a:ea typeface="Times New Roman" panose="02020603050405020304" pitchFamily="18" charset="0"/>
                <a:cs typeface="Times New Roman" panose="02020603050405020304" pitchFamily="18" charset="0"/>
              </a:rPr>
              <a:t>vyšším odborným vzděláním získaným ukončením akreditovaného vzdělávacího programu vyšší odborné školy v oboru vzdělání zaměřeném na sportovní, tělovýchovné a pohybové činnosti a získáním osvědčení nejméně druhé nejvyšší trenérské třídy příslušné sportovní specializace, nebo</a:t>
            </a:r>
            <a:endParaRPr lang="cs-CZ" sz="1800"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mj-lt"/>
              <a:buAutoNum type="alphaLcParenR"/>
            </a:pPr>
            <a:r>
              <a:rPr lang="cs-CZ" sz="1800" b="1" dirty="0">
                <a:effectLst/>
                <a:ea typeface="Times New Roman" panose="02020603050405020304" pitchFamily="18" charset="0"/>
                <a:cs typeface="Times New Roman" panose="02020603050405020304" pitchFamily="18" charset="0"/>
              </a:rPr>
              <a:t>středním vzděláním s maturitní zkouškou získaným ukončením vzdělávacího programu středního vzdělávání nebo středním vzděláním s výučním listem získaným ukončením vzdělávacího programu středního vzdělávání a trenérskou školou tělovýchovných fakult vysokých škol a získáním osvědčení nejméně druhé nejvyšší trenérské třídy příslušné sportovní specializace.</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9563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0FBC43-D79C-6BCB-11AB-366AC771083C}"/>
              </a:ext>
            </a:extLst>
          </p:cNvPr>
          <p:cNvSpPr>
            <a:spLocks noGrp="1"/>
          </p:cNvSpPr>
          <p:nvPr>
            <p:ph type="title"/>
          </p:nvPr>
        </p:nvSpPr>
        <p:spPr/>
        <p:txBody>
          <a:bodyPr/>
          <a:lstStyle/>
          <a:p>
            <a:r>
              <a:rPr lang="cs-CZ" b="1" dirty="0">
                <a:solidFill>
                  <a:schemeClr val="tx2"/>
                </a:solidFill>
              </a:rPr>
              <a:t>§ 22 – Společná ustanovení ke kvalifikaci</a:t>
            </a:r>
          </a:p>
        </p:txBody>
      </p:sp>
      <p:sp>
        <p:nvSpPr>
          <p:cNvPr id="3" name="Zástupný obsah 2">
            <a:extLst>
              <a:ext uri="{FF2B5EF4-FFF2-40B4-BE49-F238E27FC236}">
                <a16:creationId xmlns:a16="http://schemas.microsoft.com/office/drawing/2014/main" id="{97D51A84-FCEA-3FBF-8C58-D148AC508303}"/>
              </a:ext>
            </a:extLst>
          </p:cNvPr>
          <p:cNvSpPr>
            <a:spLocks noGrp="1"/>
          </p:cNvSpPr>
          <p:nvPr>
            <p:ph idx="1"/>
          </p:nvPr>
        </p:nvSpPr>
        <p:spPr/>
        <p:txBody>
          <a:bodyPr>
            <a:normAutofit fontScale="92500" lnSpcReduction="20000"/>
          </a:bodyPr>
          <a:lstStyle/>
          <a:p>
            <a:pPr indent="450215" algn="just">
              <a:lnSpc>
                <a:spcPct val="107000"/>
              </a:lnSpc>
              <a:spcAft>
                <a:spcPts val="800"/>
              </a:spcAft>
            </a:pPr>
            <a:r>
              <a:rPr lang="cs-CZ" sz="1800" u="sng" dirty="0">
                <a:effectLst/>
                <a:ea typeface="Calibri" panose="020F0502020204030204" pitchFamily="34" charset="0"/>
                <a:cs typeface="Times New Roman" panose="02020603050405020304" pitchFamily="18" charset="0"/>
              </a:rPr>
              <a:t>Studiem pedagogiky </a:t>
            </a:r>
            <a:r>
              <a:rPr lang="cs-CZ" sz="1800"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a uskutečňovaném </a:t>
            </a:r>
            <a:r>
              <a:rPr lang="cs-CZ" sz="1800" u="sng" dirty="0">
                <a:effectLst/>
                <a:ea typeface="Calibri" panose="020F0502020204030204" pitchFamily="34" charset="0"/>
                <a:cs typeface="Times New Roman" panose="02020603050405020304" pitchFamily="18" charset="0"/>
              </a:rPr>
              <a:t>vysokou školou </a:t>
            </a:r>
            <a:r>
              <a:rPr lang="cs-CZ" sz="1800" b="1" dirty="0">
                <a:effectLst/>
                <a:ea typeface="Calibri" panose="020F0502020204030204" pitchFamily="34" charset="0"/>
                <a:cs typeface="Times New Roman" panose="02020603050405020304" pitchFamily="18" charset="0"/>
              </a:rPr>
              <a:t>v programu celoživotního vzdělávání </a:t>
            </a:r>
            <a:r>
              <a:rPr lang="cs-CZ" sz="1800" dirty="0">
                <a:effectLst/>
                <a:ea typeface="Calibri" panose="020F0502020204030204" pitchFamily="34" charset="0"/>
                <a:cs typeface="Times New Roman" panose="02020603050405020304" pitchFamily="18" charset="0"/>
              </a:rPr>
              <a:t>nebo </a:t>
            </a:r>
            <a:r>
              <a:rPr lang="cs-CZ" sz="1800" u="sng" dirty="0">
                <a:effectLst/>
                <a:ea typeface="Calibri" panose="020F0502020204030204" pitchFamily="34" charset="0"/>
                <a:cs typeface="Times New Roman" panose="02020603050405020304" pitchFamily="18" charset="0"/>
              </a:rPr>
              <a:t>zařízením pro další vzdělávání pedagogických pracovníků</a:t>
            </a:r>
            <a:endParaRPr lang="cs-CZ" sz="1800" u="sng"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a) pro učitele druhého stupně základní školy a učitele střední školy s obsahovým zaměřením na pedagogiku, psychologii, obecnou didaktiku a didaktiku zaměřenou na výuku v konkrétních oborech nebo předmětech,</a:t>
            </a:r>
            <a:r>
              <a:rPr lang="cs-CZ" sz="1800" dirty="0">
                <a:effectLst/>
                <a:latin typeface="Times New Roman" panose="02020603050405020304" pitchFamily="18" charset="0"/>
                <a:ea typeface="Calibri" panose="020F0502020204030204" pitchFamily="34" charset="0"/>
              </a:rPr>
              <a:t> </a:t>
            </a:r>
            <a:r>
              <a:rPr lang="cs-CZ" sz="1800" u="sng" dirty="0">
                <a:effectLst/>
                <a:ea typeface="Calibri" panose="020F0502020204030204" pitchFamily="34" charset="0"/>
              </a:rPr>
              <a:t>v případě zařízení pro další vzdělávání pedagogických pracovníků jen ve spolupráci s vysokou školou realizující studijní program v oblasti vzdělávání učitelství, </a:t>
            </a:r>
            <a:endParaRPr lang="cs-CZ" sz="1800" u="sng"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a:t>
            </a:r>
            <a:r>
              <a:rPr lang="cs-CZ" sz="1800" dirty="0">
                <a:effectLst/>
                <a:ea typeface="Calibri" panose="020F0502020204030204" pitchFamily="34" charset="0"/>
                <a:cs typeface="Times New Roman" panose="02020603050405020304" pitchFamily="18" charset="0"/>
              </a:rPr>
              <a:t> pro učitele odborných předmětů střední školy, pro učitele praktického vyučování střední školy, pro učitele odborného výcviku střední školy, pro učitele uměleckých odborných předmětů v základní umělecké škole, střední škole a konzervatoři a pro učitele jazykové školy s právem státní jazykové zkoušky s obsahovým zaměřením na pedagogiku, psychologii</a:t>
            </a:r>
            <a:r>
              <a:rPr lang="cs-CZ" sz="1800" b="1" dirty="0">
                <a:effectLst/>
                <a:ea typeface="Calibri" panose="020F0502020204030204" pitchFamily="34" charset="0"/>
                <a:cs typeface="Times New Roman" panose="02020603050405020304" pitchFamily="18" charset="0"/>
              </a:rPr>
              <a:t>, obecnou didaktiku a didaktiku zaměřenou na výuku v konkrétních oborech nebo předmětech</a:t>
            </a:r>
            <a:r>
              <a:rPr lang="cs-CZ" sz="1800" dirty="0">
                <a:effectLst/>
                <a:ea typeface="Calibri" panose="020F0502020204030204" pitchFamily="34" charset="0"/>
                <a:cs typeface="Times New Roman" panose="02020603050405020304" pitchFamily="18" charset="0"/>
              </a:rPr>
              <a:t>,</a:t>
            </a:r>
            <a:r>
              <a:rPr lang="cs-CZ" sz="1800" dirty="0">
                <a:effectLst/>
                <a:highlight>
                  <a:srgbClr val="00FFFF"/>
                </a:highlight>
                <a:ea typeface="Calibri" panose="020F0502020204030204" pitchFamily="34" charset="0"/>
                <a:cs typeface="Times New Roman" panose="02020603050405020304" pitchFamily="18" charset="0"/>
              </a:rPr>
              <a:t>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a:t>
            </a:r>
            <a:r>
              <a:rPr lang="cs-CZ" sz="1800" dirty="0">
                <a:effectLst/>
                <a:ea typeface="Calibri" panose="020F0502020204030204" pitchFamily="34" charset="0"/>
                <a:cs typeface="Times New Roman" panose="02020603050405020304" pitchFamily="18" charset="0"/>
              </a:rPr>
              <a:t> pro vychovatele, pedagoga volného času a asistenta pedagoga s obsahovým zaměřením na pedagogiku a psychologii</a:t>
            </a:r>
            <a:r>
              <a:rPr lang="cs-CZ" sz="1800" b="1" dirty="0">
                <a:effectLst/>
                <a:ea typeface="Calibri" panose="020F0502020204030204" pitchFamily="34" charset="0"/>
                <a:cs typeface="Times New Roman" panose="02020603050405020304" pitchFamily="18" charset="0"/>
              </a:rPr>
              <a:t>,</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nebo na sociální pedagogiku</a:t>
            </a:r>
            <a:r>
              <a:rPr lang="cs-CZ" sz="1800" dirty="0">
                <a:effectLst/>
                <a:ea typeface="Calibri" panose="020F0502020204030204" pitchFamily="34" charset="0"/>
                <a:cs typeface="Times New Roman" panose="02020603050405020304" pitchFamily="18" charset="0"/>
              </a:rPr>
              <a:t>.</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339246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Definice pedagogického pracovníka</a:t>
            </a:r>
          </a:p>
        </p:txBody>
      </p:sp>
      <p:sp>
        <p:nvSpPr>
          <p:cNvPr id="3" name="Zástupný symbol pro obsah 2"/>
          <p:cNvSpPr>
            <a:spLocks noGrp="1"/>
          </p:cNvSpPr>
          <p:nvPr>
            <p:ph idx="1"/>
          </p:nvPr>
        </p:nvSpPr>
        <p:spPr/>
        <p:txBody>
          <a:bodyPr/>
          <a:lstStyle/>
          <a:p>
            <a:endParaRPr lang="cs-CZ" dirty="0"/>
          </a:p>
          <a:p>
            <a:r>
              <a:rPr lang="cs-CZ" dirty="0"/>
              <a:t>Koná přímou pedagogickou činnost přímým působením na vzdělávaného, kterým uskutečňuje výchovu a vzdělávání na základě školského zákona</a:t>
            </a:r>
          </a:p>
          <a:p>
            <a:r>
              <a:rPr lang="cs-CZ" dirty="0"/>
              <a:t>Je zaměstnancem právnické osoby, která vykonává činnost školy, zařízení sociálních služeb</a:t>
            </a:r>
          </a:p>
        </p:txBody>
      </p:sp>
    </p:spTree>
    <p:extLst>
      <p:ext uri="{BB962C8B-B14F-4D97-AF65-F5344CB8AC3E}">
        <p14:creationId xmlns:p14="http://schemas.microsoft.com/office/powerpoint/2010/main" val="27342814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0FF04-1B0B-0F48-DF5E-7EADB3F99C8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480BB44-B87D-32C1-02C0-18268224658D}"/>
              </a:ext>
            </a:extLst>
          </p:cNvPr>
          <p:cNvSpPr>
            <a:spLocks noGrp="1"/>
          </p:cNvSpPr>
          <p:nvPr>
            <p:ph idx="1"/>
          </p:nvPr>
        </p:nvSpPr>
        <p:spPr/>
        <p:txBody>
          <a:bodyPr/>
          <a:lstStyle/>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a:t>
            </a:r>
            <a:r>
              <a:rPr lang="cs-CZ" sz="1800" b="1" u="sng" dirty="0">
                <a:effectLst/>
                <a:ea typeface="Calibri" panose="020F0502020204030204" pitchFamily="34" charset="0"/>
                <a:cs typeface="Times New Roman" panose="02020603050405020304" pitchFamily="18" charset="0"/>
              </a:rPr>
              <a:t>Studiem k rozšíření odborné kvalifikace </a:t>
            </a:r>
            <a:r>
              <a:rPr lang="cs-CZ" sz="1800" b="1"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a uskutečňovaném </a:t>
            </a:r>
            <a:r>
              <a:rPr lang="cs-CZ" sz="1800" b="1" u="sng" dirty="0">
                <a:effectLst/>
                <a:ea typeface="Calibri" panose="020F0502020204030204" pitchFamily="34" charset="0"/>
                <a:cs typeface="Times New Roman" panose="02020603050405020304" pitchFamily="18" charset="0"/>
              </a:rPr>
              <a:t>vysokou školou v programu celoživotního vzdělávání</a:t>
            </a:r>
            <a:r>
              <a:rPr lang="cs-CZ" sz="1800" b="1" dirty="0">
                <a:effectLst/>
                <a:ea typeface="Calibri" panose="020F0502020204030204" pitchFamily="34" charset="0"/>
                <a:cs typeface="Times New Roman" panose="02020603050405020304" pitchFamily="18" charset="0"/>
              </a:rPr>
              <a:t>, kterým pedagogičtí pracovníci s odbornou kvalifikací získávají způsobilost vykonávat přímou pedagogickou činnost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na jiném stupni nebo druhu školy,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způsobilost k výuce dalšího předmětu,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způsobilost vykonávat </a:t>
            </a:r>
            <a:r>
              <a:rPr lang="cs-CZ" sz="1800" b="1" dirty="0" err="1">
                <a:effectLst/>
                <a:ea typeface="Calibri" panose="020F0502020204030204" pitchFamily="34" charset="0"/>
                <a:cs typeface="Times New Roman" panose="02020603050405020304" pitchFamily="18" charset="0"/>
              </a:rPr>
              <a:t>speciálněpedagogickou</a:t>
            </a:r>
            <a:r>
              <a:rPr lang="cs-CZ" sz="18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 nebo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odbornou kvalifikaci speciálního pedagoga. </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079028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26925A-B3FB-BB1A-9DCB-B4F590652AD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7887BFA-7FD0-69F6-D3D8-70F93ECD4418}"/>
              </a:ext>
            </a:extLst>
          </p:cNvPr>
          <p:cNvSpPr>
            <a:spLocks noGrp="1"/>
          </p:cNvSpPr>
          <p:nvPr>
            <p:ph idx="1"/>
          </p:nvPr>
        </p:nvSpPr>
        <p:spPr/>
        <p:txBody>
          <a:bodyPr/>
          <a:lstStyle/>
          <a:p>
            <a:pPr marL="514350" indent="-285750" algn="just">
              <a:lnSpc>
                <a:spcPct val="107000"/>
              </a:lnSpc>
              <a:spcAft>
                <a:spcPts val="800"/>
              </a:spcAft>
            </a:pPr>
            <a:r>
              <a:rPr lang="cs-CZ" sz="1800" b="1" dirty="0">
                <a:effectLst/>
                <a:ea typeface="Calibri" panose="020F0502020204030204" pitchFamily="34" charset="0"/>
                <a:cs typeface="Times New Roman" panose="02020603050405020304" pitchFamily="18" charset="0"/>
              </a:rPr>
              <a:t>(3) </a:t>
            </a:r>
            <a:r>
              <a:rPr lang="cs-CZ" sz="1800" b="1" u="sng" dirty="0">
                <a:effectLst/>
                <a:ea typeface="Calibri" panose="020F0502020204030204" pitchFamily="34" charset="0"/>
                <a:cs typeface="Times New Roman" panose="02020603050405020304" pitchFamily="18" charset="0"/>
              </a:rPr>
              <a:t>Studiem pro asistenty pedagoga </a:t>
            </a:r>
            <a:r>
              <a:rPr lang="cs-CZ" sz="1800" b="1"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a uskutečňovaném </a:t>
            </a:r>
            <a:r>
              <a:rPr lang="cs-CZ" sz="1800" b="1" u="sng" dirty="0">
                <a:effectLst/>
                <a:ea typeface="Calibri" panose="020F0502020204030204" pitchFamily="34" charset="0"/>
                <a:cs typeface="Times New Roman" panose="02020603050405020304" pitchFamily="18" charset="0"/>
              </a:rPr>
              <a:t>vysokou školou v programu celoživotního vzdělávání nebo zařízením pro další vzdělávání pedagogických pracovníků </a:t>
            </a:r>
            <a:r>
              <a:rPr lang="cs-CZ" sz="1800" b="1" dirty="0">
                <a:effectLst/>
                <a:ea typeface="Calibri" panose="020F0502020204030204" pitchFamily="34" charset="0"/>
                <a:cs typeface="Times New Roman" panose="02020603050405020304" pitchFamily="18" charset="0"/>
              </a:rPr>
              <a:t>s obsahovým zaměřením na pedagogiku a psychologii.</a:t>
            </a:r>
            <a:endParaRPr lang="cs-CZ" sz="18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(4) </a:t>
            </a:r>
            <a:r>
              <a:rPr lang="cs-CZ" sz="1800" b="1" u="sng" dirty="0">
                <a:effectLst/>
                <a:ea typeface="Calibri" panose="020F0502020204030204" pitchFamily="34" charset="0"/>
                <a:cs typeface="Times New Roman" panose="02020603050405020304" pitchFamily="18" charset="0"/>
              </a:rPr>
              <a:t>Studiem pro přípravu školských logopedů </a:t>
            </a:r>
            <a:r>
              <a:rPr lang="cs-CZ" sz="1800" b="1"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s obsahovým zaměřením na školskou logopedii.</a:t>
            </a:r>
            <a:endParaRPr lang="cs-CZ" sz="18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(5) </a:t>
            </a:r>
            <a:r>
              <a:rPr lang="cs-CZ" sz="1800" b="1" u="sng" dirty="0">
                <a:effectLst/>
                <a:ea typeface="Calibri" panose="020F0502020204030204" pitchFamily="34" charset="0"/>
                <a:cs typeface="Times New Roman" panose="02020603050405020304" pitchFamily="18" charset="0"/>
              </a:rPr>
              <a:t>Studiem pro přípravu pedagogů volného času vykonávajících dílčí přímou pedagogickou činnost </a:t>
            </a:r>
            <a:r>
              <a:rPr lang="cs-CZ" sz="1800" b="1" dirty="0">
                <a:effectLst/>
                <a:ea typeface="Calibri" panose="020F0502020204030204" pitchFamily="34" charset="0"/>
                <a:cs typeface="Times New Roman" panose="02020603050405020304" pitchFamily="18" charset="0"/>
              </a:rPr>
              <a:t>v zájmovém vzdělávání se rozumí vzdělání získané studiem ve vzdělávacím programu akreditovaném pro další vzdělávání pedagogických pracovníků s obsahovým zaměřením na pedagogiku volného času.</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924454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208F72-8F2E-45B3-931C-A40199B6097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94DECAA-A40E-8D35-AD49-273D7FCC324C}"/>
              </a:ext>
            </a:extLst>
          </p:cNvPr>
          <p:cNvSpPr>
            <a:spLocks noGrp="1"/>
          </p:cNvSpPr>
          <p:nvPr>
            <p:ph idx="1"/>
          </p:nvPr>
        </p:nvSpPr>
        <p:spPr/>
        <p:txBody>
          <a:bodyPr/>
          <a:lstStyle/>
          <a:p>
            <a:pPr indent="450215" algn="just">
              <a:lnSpc>
                <a:spcPct val="107000"/>
              </a:lnSpc>
              <a:spcAft>
                <a:spcPts val="800"/>
              </a:spcAft>
            </a:pPr>
            <a:r>
              <a:rPr lang="cs-CZ" sz="2000" b="1" dirty="0">
                <a:effectLst/>
                <a:ea typeface="Calibri" panose="020F0502020204030204" pitchFamily="34" charset="0"/>
                <a:cs typeface="Times New Roman" panose="02020603050405020304" pitchFamily="18" charset="0"/>
              </a:rPr>
              <a:t>(6) </a:t>
            </a:r>
            <a:r>
              <a:rPr lang="cs-CZ" sz="2000" b="1" u="sng" dirty="0">
                <a:effectLst/>
                <a:ea typeface="Calibri" panose="020F0502020204030204" pitchFamily="34" charset="0"/>
                <a:cs typeface="Times New Roman" panose="02020603050405020304" pitchFamily="18" charset="0"/>
              </a:rPr>
              <a:t>D</a:t>
            </a:r>
            <a:r>
              <a:rPr lang="cs-CZ" sz="2000" b="1" u="sng" dirty="0">
                <a:effectLst/>
                <a:ea typeface="Times New Roman" panose="02020603050405020304" pitchFamily="18" charset="0"/>
                <a:cs typeface="Times New Roman" panose="02020603050405020304" pitchFamily="18" charset="0"/>
              </a:rPr>
              <a:t>oplňujícím didaktickým studiem </a:t>
            </a:r>
            <a:r>
              <a:rPr lang="cs-CZ" sz="2000" b="1" dirty="0">
                <a:effectLst/>
                <a:ea typeface="Times New Roman" panose="02020603050405020304" pitchFamily="18" charset="0"/>
                <a:cs typeface="Times New Roman" panose="02020603050405020304" pitchFamily="18" charset="0"/>
              </a:rPr>
              <a:t>příslušného cizího jazyka se rozumí vzdělání získané studiem ve vzdělávacím </a:t>
            </a:r>
            <a:r>
              <a:rPr lang="cs-CZ" sz="2000" b="1" dirty="0">
                <a:effectLst/>
                <a:ea typeface="Calibri" panose="020F0502020204030204" pitchFamily="34" charset="0"/>
                <a:cs typeface="Times New Roman" panose="02020603050405020304" pitchFamily="18" charset="0"/>
              </a:rPr>
              <a:t>programu akreditovaném pro další vzdělávání pedagogických pracovníků s obsahovým zaměřením na obsah, metody a cíle výuky příslušného cizího jazyka.</a:t>
            </a:r>
            <a:endParaRPr lang="cs-CZ" sz="20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2000" b="1" dirty="0">
                <a:effectLst/>
                <a:ea typeface="Calibri" panose="020F0502020204030204" pitchFamily="34" charset="0"/>
                <a:cs typeface="Times New Roman" panose="02020603050405020304" pitchFamily="18" charset="0"/>
              </a:rPr>
              <a:t>(7) Učitel, který splňuje předpoklad odborné kvalifikace podle § 7a písm. c), § 9 odst. 1 nebo § 11 odst. 1, získává odbornou kvalifikaci pro výuku dalšího předmětu také vzděláním v akreditovaném bakalářském studijním programu v oblasti vzdělávání související s charakterem tohoto vyučovaného předmětu nebo studiem k rozšíření odborné kvalifikace k získání způsobilosti k výuce dalšího předmětu.</a:t>
            </a:r>
            <a:endParaRPr lang="cs-CZ" sz="20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579121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83F2C-F584-D328-8597-8645582EE085}"/>
              </a:ext>
            </a:extLst>
          </p:cNvPr>
          <p:cNvSpPr>
            <a:spLocks noGrp="1"/>
          </p:cNvSpPr>
          <p:nvPr>
            <p:ph type="title"/>
          </p:nvPr>
        </p:nvSpPr>
        <p:spPr/>
        <p:txBody>
          <a:bodyPr/>
          <a:lstStyle/>
          <a:p>
            <a:r>
              <a:rPr lang="cs-CZ" b="1" dirty="0">
                <a:solidFill>
                  <a:schemeClr val="tx2"/>
                </a:solidFill>
              </a:rPr>
              <a:t>Rodilí mluvčí; kdo plní odbornou kvalifikaci</a:t>
            </a:r>
          </a:p>
        </p:txBody>
      </p:sp>
      <p:sp>
        <p:nvSpPr>
          <p:cNvPr id="3" name="Zástupný obsah 2">
            <a:extLst>
              <a:ext uri="{FF2B5EF4-FFF2-40B4-BE49-F238E27FC236}">
                <a16:creationId xmlns:a16="http://schemas.microsoft.com/office/drawing/2014/main" id="{A923A4DB-6BB0-0D0D-6E91-1D85D3BF9F34}"/>
              </a:ext>
            </a:extLst>
          </p:cNvPr>
          <p:cNvSpPr>
            <a:spLocks noGrp="1"/>
          </p:cNvSpPr>
          <p:nvPr>
            <p:ph idx="1"/>
          </p:nvPr>
        </p:nvSpPr>
        <p:spPr/>
        <p:txBody>
          <a:bodyPr/>
          <a:lstStyle/>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(8) Pedagogický pracovník, pro kterého je příslušný cizí jazyk rodným jazykem nebo který jej ovládá na úrovni rodného jazyka, splňuje pro účely tohoto zákona předpoklad odborné kvalifikace pro výuku konverzace v tomto cizím jazyce, získal-li alespoň střední vzdělání s maturitní zkouškou, nebo pro výuku tohoto cizího jazyka, získal-li vysokoškolské vzdělání.</a:t>
            </a:r>
            <a:endParaRPr lang="cs-CZ" sz="18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(9) Pedagogický pracovník, který vedle přímé pedagogické činnosti, pro kterou má odbornou kvalifikaci, vykonává také další přímou pedagogickou činnost v rámci druhu práce sjednaného v pracovní smlouvě, pro kterou nemá odbornou kvalifikaci, splňuje pro účely tohoto zákona pro tuto další přímou pedagogickou činnost předpoklad podle § 3 odst. 1 písm. b). Věta první se nepoužije u pedagogického pracovníka, který má odbornou kvalifikaci pouze pro příslušný předmět nebo příslušnou aktivitu podle odstavce 8 nebo § 7 odst. 1 písm. d) až h), § 7a písm. d) nebo e), § 8 odst. 2 nebo 3, § 9 odst. 7 nebo 8, § 9a odst. 2 až 4, § 10 odst. 2 nebo § 11 odst. 4 až 6.</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553992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B15EE1-308A-5A35-48D9-7D26287F74DD}"/>
              </a:ext>
            </a:extLst>
          </p:cNvPr>
          <p:cNvSpPr>
            <a:spLocks noGrp="1"/>
          </p:cNvSpPr>
          <p:nvPr>
            <p:ph type="title"/>
          </p:nvPr>
        </p:nvSpPr>
        <p:spPr/>
        <p:txBody>
          <a:bodyPr/>
          <a:lstStyle/>
          <a:p>
            <a:r>
              <a:rPr lang="cs-CZ" b="1" dirty="0">
                <a:solidFill>
                  <a:schemeClr val="tx2"/>
                </a:solidFill>
              </a:rPr>
              <a:t>Zaměstnávání nekvalifikovaných PP</a:t>
            </a:r>
          </a:p>
        </p:txBody>
      </p:sp>
      <p:sp>
        <p:nvSpPr>
          <p:cNvPr id="3" name="Zástupný obsah 2">
            <a:extLst>
              <a:ext uri="{FF2B5EF4-FFF2-40B4-BE49-F238E27FC236}">
                <a16:creationId xmlns:a16="http://schemas.microsoft.com/office/drawing/2014/main" id="{FACB9179-7261-F64C-7EA2-60A51CE0019F}"/>
              </a:ext>
            </a:extLst>
          </p:cNvPr>
          <p:cNvSpPr>
            <a:spLocks noGrp="1"/>
          </p:cNvSpPr>
          <p:nvPr>
            <p:ph idx="1"/>
          </p:nvPr>
        </p:nvSpPr>
        <p:spPr/>
        <p:txBody>
          <a:bodyPr/>
          <a:lstStyle/>
          <a:p>
            <a:pPr indent="450215" algn="just">
              <a:lnSpc>
                <a:spcPct val="107000"/>
              </a:lnSpc>
              <a:spcAft>
                <a:spcPts val="800"/>
              </a:spcAft>
            </a:pPr>
            <a:r>
              <a:rPr lang="cs-CZ" sz="2400" b="1" dirty="0">
                <a:effectLst/>
                <a:ea typeface="Calibri" panose="020F0502020204030204" pitchFamily="34" charset="0"/>
                <a:cs typeface="Times New Roman" panose="02020603050405020304" pitchFamily="18" charset="0"/>
              </a:rPr>
              <a:t>Právnická osoba vykonávající činnost školy nebo školského zařízení může zajišťovat výchovu a vzdělávání po nezbytnou dobu a v nezbytném rozsahu pedagogickým pracovníkem, který nesplňuje předpoklad odborné kvalifikace, pokud prokazatelně nemůže tyto činnosti zajistit pedagogickým pracovníkem s odbornou kvalifikací. Tím není dotčena odpovědnost ředitele školy nebo školského zařízení za odbornou a pedagogickou úroveň vzdělávání a školských služeb podle zvláštního právního předpisu</a:t>
            </a:r>
            <a:r>
              <a:rPr lang="cs-CZ" sz="2400" b="1" baseline="30000" dirty="0">
                <a:effectLst/>
                <a:ea typeface="Calibri" panose="020F0502020204030204" pitchFamily="34" charset="0"/>
                <a:cs typeface="Times New Roman" panose="02020603050405020304" pitchFamily="18" charset="0"/>
              </a:rPr>
              <a:t>21)</a:t>
            </a:r>
            <a:r>
              <a:rPr lang="cs-CZ" sz="2400" b="1" dirty="0">
                <a:effectLst/>
                <a:ea typeface="Calibri" panose="020F0502020204030204" pitchFamily="34" charset="0"/>
                <a:cs typeface="Times New Roman" panose="02020603050405020304" pitchFamily="18" charset="0"/>
              </a:rPr>
              <a:t>.</a:t>
            </a:r>
            <a:endParaRPr lang="cs-CZ" sz="2400" dirty="0">
              <a:effectLst/>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208620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Pracovní doba pedagogických pracovníků</a:t>
            </a:r>
          </a:p>
        </p:txBody>
      </p:sp>
      <p:sp>
        <p:nvSpPr>
          <p:cNvPr id="3" name="Zástupný symbol pro obsah 2"/>
          <p:cNvSpPr>
            <a:spLocks noGrp="1"/>
          </p:cNvSpPr>
          <p:nvPr>
            <p:ph idx="1"/>
          </p:nvPr>
        </p:nvSpPr>
        <p:spPr/>
        <p:txBody>
          <a:bodyPr/>
          <a:lstStyle/>
          <a:p>
            <a:r>
              <a:rPr lang="cs-CZ" dirty="0"/>
              <a:t>Přímá pedagogická činnost</a:t>
            </a:r>
          </a:p>
          <a:p>
            <a:r>
              <a:rPr lang="cs-CZ" dirty="0"/>
              <a:t>Práce související s přímou pedagogickou činností</a:t>
            </a:r>
          </a:p>
          <a:p>
            <a:r>
              <a:rPr lang="cs-CZ" dirty="0"/>
              <a:t>Vyhláška č. 263/2007 Sb., kterou se stanoví pracovní řád pro zaměstnance škol a školských zařízení</a:t>
            </a:r>
          </a:p>
        </p:txBody>
      </p:sp>
    </p:spTree>
    <p:extLst>
      <p:ext uri="{BB962C8B-B14F-4D97-AF65-F5344CB8AC3E}">
        <p14:creationId xmlns:p14="http://schemas.microsoft.com/office/powerpoint/2010/main" val="15267290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Povinnost být na pracovišti</a:t>
            </a:r>
          </a:p>
        </p:txBody>
      </p:sp>
      <p:sp>
        <p:nvSpPr>
          <p:cNvPr id="3" name="Zástupný symbol pro obsah 2"/>
          <p:cNvSpPr>
            <a:spLocks noGrp="1"/>
          </p:cNvSpPr>
          <p:nvPr>
            <p:ph idx="1"/>
          </p:nvPr>
        </p:nvSpPr>
        <p:spPr/>
        <p:txBody>
          <a:bodyPr>
            <a:normAutofit lnSpcReduction="10000"/>
          </a:bodyPr>
          <a:lstStyle/>
          <a:p>
            <a:r>
              <a:rPr lang="cs-CZ" dirty="0"/>
              <a:t>V době stanovené rozvrhem přímé pedagogické činnosti</a:t>
            </a:r>
          </a:p>
          <a:p>
            <a:r>
              <a:rPr lang="cs-CZ" dirty="0"/>
              <a:t>V době stanovené rozvrhem dohledů nad dětmi a žáky</a:t>
            </a:r>
          </a:p>
          <a:p>
            <a:r>
              <a:rPr lang="cs-CZ" dirty="0"/>
              <a:t>V době zastupování jiného pedagogického pracovníka</a:t>
            </a:r>
          </a:p>
          <a:p>
            <a:r>
              <a:rPr lang="cs-CZ" dirty="0"/>
              <a:t>V případech, které stanoví v souladu se zákoníkem práce zaměstnavatel</a:t>
            </a:r>
          </a:p>
          <a:p>
            <a:endParaRPr lang="cs-CZ" dirty="0"/>
          </a:p>
          <a:p>
            <a:r>
              <a:rPr lang="cs-CZ" dirty="0">
                <a:solidFill>
                  <a:srgbClr val="0070C0"/>
                </a:solidFill>
              </a:rPr>
              <a:t>Místo výkonu práce </a:t>
            </a:r>
          </a:p>
          <a:p>
            <a:r>
              <a:rPr lang="cs-CZ" dirty="0">
                <a:solidFill>
                  <a:srgbClr val="0070C0"/>
                </a:solidFill>
              </a:rPr>
              <a:t>Dohoda o výkonu práce z jiného místa</a:t>
            </a:r>
          </a:p>
          <a:p>
            <a:r>
              <a:rPr lang="cs-CZ" dirty="0">
                <a:solidFill>
                  <a:srgbClr val="0070C0"/>
                </a:solidFill>
              </a:rPr>
              <a:t>Interní normativní akt</a:t>
            </a:r>
          </a:p>
          <a:p>
            <a:endParaRPr lang="cs-CZ" dirty="0"/>
          </a:p>
        </p:txBody>
      </p:sp>
    </p:spTree>
    <p:extLst>
      <p:ext uri="{BB962C8B-B14F-4D97-AF65-F5344CB8AC3E}">
        <p14:creationId xmlns:p14="http://schemas.microsoft.com/office/powerpoint/2010/main" val="25675767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Výkon činností souvisejících</a:t>
            </a:r>
          </a:p>
        </p:txBody>
      </p:sp>
      <p:sp>
        <p:nvSpPr>
          <p:cNvPr id="3" name="Zástupný symbol pro obsah 2"/>
          <p:cNvSpPr>
            <a:spLocks noGrp="1"/>
          </p:cNvSpPr>
          <p:nvPr>
            <p:ph idx="1"/>
          </p:nvPr>
        </p:nvSpPr>
        <p:spPr/>
        <p:txBody>
          <a:bodyPr>
            <a:normAutofit/>
          </a:bodyPr>
          <a:lstStyle/>
          <a:p>
            <a:r>
              <a:rPr lang="cs-CZ" dirty="0"/>
              <a:t>Zaměstnanec si sám</a:t>
            </a:r>
          </a:p>
          <a:p>
            <a:pPr lvl="1"/>
            <a:r>
              <a:rPr lang="cs-CZ" dirty="0"/>
              <a:t>Rozvrhuje pracovní dobu</a:t>
            </a:r>
          </a:p>
          <a:p>
            <a:pPr lvl="1"/>
            <a:r>
              <a:rPr lang="cs-CZ" dirty="0"/>
              <a:t>Určuje místo výkonu činností </a:t>
            </a:r>
          </a:p>
          <a:p>
            <a:pPr lvl="1"/>
            <a:endParaRPr lang="cs-CZ" dirty="0"/>
          </a:p>
          <a:p>
            <a:pPr marL="205740" lvl="1" indent="0">
              <a:buNone/>
            </a:pPr>
            <a:r>
              <a:rPr lang="cs-CZ" b="1" dirty="0"/>
              <a:t>Náklady, které pedagogickému pracovníkovi vzniknou výlučně v souvislosti s výkonem práce na jiném místě než na pracovišti zaměstnavatele podle věty první, se nepovažují za náklady vzniklé v souvislosti s výkonem závislé práce, a není-li dohodnuto jinak, hradí je pedagogický pracovník.</a:t>
            </a:r>
          </a:p>
          <a:p>
            <a:pPr marL="205740" lvl="1" indent="0">
              <a:buNone/>
            </a:pPr>
            <a:endParaRPr lang="cs-CZ" b="1" dirty="0"/>
          </a:p>
          <a:p>
            <a:pPr marL="205740" lvl="1" indent="0">
              <a:buNone/>
            </a:pPr>
            <a:r>
              <a:rPr lang="cs-CZ" b="1" dirty="0"/>
              <a:t>Příklady uvedeny ve vyhlášce č. 263/2007 Sb.</a:t>
            </a:r>
          </a:p>
        </p:txBody>
      </p:sp>
    </p:spTree>
    <p:extLst>
      <p:ext uri="{BB962C8B-B14F-4D97-AF65-F5344CB8AC3E}">
        <p14:creationId xmlns:p14="http://schemas.microsoft.com/office/powerpoint/2010/main" val="37537442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C2818E-0977-4554-91A6-AC36513D2C04}"/>
              </a:ext>
            </a:extLst>
          </p:cNvPr>
          <p:cNvSpPr>
            <a:spLocks noGrp="1"/>
          </p:cNvSpPr>
          <p:nvPr>
            <p:ph type="title"/>
          </p:nvPr>
        </p:nvSpPr>
        <p:spPr/>
        <p:txBody>
          <a:bodyPr/>
          <a:lstStyle/>
          <a:p>
            <a:r>
              <a:rPr lang="cs-CZ" b="1" dirty="0">
                <a:solidFill>
                  <a:schemeClr val="tx2"/>
                </a:solidFill>
              </a:rPr>
              <a:t>Příklady činností souvisejících</a:t>
            </a:r>
          </a:p>
        </p:txBody>
      </p:sp>
      <p:sp>
        <p:nvSpPr>
          <p:cNvPr id="3" name="Zástupný symbol pro obsah 2">
            <a:extLst>
              <a:ext uri="{FF2B5EF4-FFF2-40B4-BE49-F238E27FC236}">
                <a16:creationId xmlns:a16="http://schemas.microsoft.com/office/drawing/2014/main" id="{E00A7868-A13D-422F-AB41-DDF722C26BC3}"/>
              </a:ext>
            </a:extLst>
          </p:cNvPr>
          <p:cNvSpPr>
            <a:spLocks noGrp="1"/>
          </p:cNvSpPr>
          <p:nvPr>
            <p:ph idx="1"/>
          </p:nvPr>
        </p:nvSpPr>
        <p:spPr/>
        <p:txBody>
          <a:bodyPr/>
          <a:lstStyle/>
          <a:p>
            <a:r>
              <a:rPr lang="cs-CZ" sz="2400" dirty="0"/>
              <a:t>příprava na přímou pedagogickou činnost, </a:t>
            </a:r>
          </a:p>
          <a:p>
            <a:r>
              <a:rPr lang="cs-CZ" sz="2400" dirty="0"/>
              <a:t>příprava učebních pomůcek,</a:t>
            </a:r>
          </a:p>
          <a:p>
            <a:r>
              <a:rPr lang="cs-CZ" sz="2400" dirty="0"/>
              <a:t>hodnocení písemných, grafických a jiných prací žáků a</a:t>
            </a:r>
          </a:p>
          <a:p>
            <a:r>
              <a:rPr lang="cs-CZ" sz="2400" dirty="0"/>
              <a:t>dále práce, které vyplývají z organizace vzdělávání a výchovy ve školách a školských zařízeních,</a:t>
            </a:r>
          </a:p>
          <a:p>
            <a:pPr marL="457200" lvl="1" indent="0">
              <a:buNone/>
            </a:pPr>
            <a:endParaRPr lang="cs-CZ" sz="2000" dirty="0"/>
          </a:p>
        </p:txBody>
      </p:sp>
      <p:sp>
        <p:nvSpPr>
          <p:cNvPr id="4" name="Zástupný symbol pro zápatí 3">
            <a:extLst>
              <a:ext uri="{FF2B5EF4-FFF2-40B4-BE49-F238E27FC236}">
                <a16:creationId xmlns:a16="http://schemas.microsoft.com/office/drawing/2014/main" id="{7C902DF8-9737-43C2-BE5C-C6C8EF267C10}"/>
              </a:ext>
            </a:extLst>
          </p:cNvPr>
          <p:cNvSpPr>
            <a:spLocks noGrp="1"/>
          </p:cNvSpPr>
          <p:nvPr>
            <p:ph type="ftr" sz="quarter" idx="11"/>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5B71B5DC-5652-42EB-9D55-970355607723}"/>
              </a:ext>
            </a:extLst>
          </p:cNvPr>
          <p:cNvSpPr>
            <a:spLocks noGrp="1"/>
          </p:cNvSpPr>
          <p:nvPr>
            <p:ph type="sldNum" sz="quarter" idx="12"/>
          </p:nvPr>
        </p:nvSpPr>
        <p:spPr/>
        <p:txBody>
          <a:bodyPr/>
          <a:lstStyle/>
          <a:p>
            <a:pPr>
              <a:defRPr/>
            </a:pPr>
            <a:fld id="{D5904C6E-634E-485A-B280-3B8C1F93F1E1}" type="slidenum">
              <a:rPr lang="cs-CZ" smtClean="0"/>
              <a:pPr>
                <a:defRPr/>
              </a:pPr>
              <a:t>58</a:t>
            </a:fld>
            <a:endParaRPr lang="cs-CZ" dirty="0"/>
          </a:p>
        </p:txBody>
      </p:sp>
    </p:spTree>
    <p:extLst>
      <p:ext uri="{BB962C8B-B14F-4D97-AF65-F5344CB8AC3E}">
        <p14:creationId xmlns:p14="http://schemas.microsoft.com/office/powerpoint/2010/main" val="5883944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0CC1D0-F97A-48C0-B67D-99B2B2387A71}"/>
              </a:ext>
            </a:extLst>
          </p:cNvPr>
          <p:cNvSpPr>
            <a:spLocks noGrp="1"/>
          </p:cNvSpPr>
          <p:nvPr>
            <p:ph type="title"/>
          </p:nvPr>
        </p:nvSpPr>
        <p:spPr/>
        <p:txBody>
          <a:bodyPr/>
          <a:lstStyle/>
          <a:p>
            <a:r>
              <a:rPr lang="cs-CZ" b="1" dirty="0">
                <a:solidFill>
                  <a:schemeClr val="tx2"/>
                </a:solidFill>
              </a:rPr>
              <a:t>Příklady činností souvisejících</a:t>
            </a:r>
          </a:p>
        </p:txBody>
      </p:sp>
      <p:sp>
        <p:nvSpPr>
          <p:cNvPr id="3" name="Zástupný symbol pro obsah 2">
            <a:extLst>
              <a:ext uri="{FF2B5EF4-FFF2-40B4-BE49-F238E27FC236}">
                <a16:creationId xmlns:a16="http://schemas.microsoft.com/office/drawing/2014/main" id="{FB15D0DE-A35C-4810-B231-813D168311E2}"/>
              </a:ext>
            </a:extLst>
          </p:cNvPr>
          <p:cNvSpPr>
            <a:spLocks noGrp="1"/>
          </p:cNvSpPr>
          <p:nvPr>
            <p:ph idx="1"/>
          </p:nvPr>
        </p:nvSpPr>
        <p:spPr/>
        <p:txBody>
          <a:bodyPr/>
          <a:lstStyle/>
          <a:p>
            <a:r>
              <a:rPr lang="cs-CZ" sz="2400" dirty="0"/>
              <a:t>práce, které vyplývají z organizace vzdělávání a výchovy ve školách a školských zařízeních,</a:t>
            </a:r>
          </a:p>
          <a:p>
            <a:pPr lvl="1"/>
            <a:r>
              <a:rPr lang="cs-CZ" sz="2000" dirty="0"/>
              <a:t> jako je dohled nad dětmi a nezletilými žáky (dále jen "žáci") ve škole a při akcích organizovaných školou,	</a:t>
            </a:r>
          </a:p>
          <a:p>
            <a:pPr lvl="1"/>
            <a:r>
              <a:rPr lang="cs-CZ" sz="2000" dirty="0"/>
              <a:t>spolupráce s ostatními pedagogickými pracovníky, s výchovným poradcem, se školním metodikem prevence, s metodikem informačních a komunikačních technologií, </a:t>
            </a:r>
          </a:p>
          <a:p>
            <a:pPr lvl="1"/>
            <a:r>
              <a:rPr lang="cs-CZ" sz="2000" dirty="0"/>
              <a:t>spolupráce se zákonnými zástupci žáků, </a:t>
            </a:r>
          </a:p>
          <a:p>
            <a:pPr lvl="1"/>
            <a:r>
              <a:rPr lang="cs-CZ" sz="2000" dirty="0"/>
              <a:t>odborná péče o kabinety, knihovny a další zařízení sloužící potřebám vzdělávání, </a:t>
            </a:r>
          </a:p>
          <a:p>
            <a:pPr lvl="1"/>
            <a:r>
              <a:rPr lang="cs-CZ" sz="2000" dirty="0"/>
              <a:t>výkon prací spojených s funkcí třídního učitele a výchovného poradce,</a:t>
            </a:r>
          </a:p>
          <a:p>
            <a:pPr lvl="1"/>
            <a:r>
              <a:rPr lang="cs-CZ" sz="2000" dirty="0"/>
              <a:t>účast na poradách svolaných vedoucím zaměstnancem školy nebo školského zařízení,</a:t>
            </a:r>
          </a:p>
          <a:p>
            <a:pPr lvl="1"/>
            <a:r>
              <a:rPr lang="cs-CZ" sz="2000" dirty="0"/>
              <a:t>studium a účast na dalším vzdělávání pedagogických pracovníků.</a:t>
            </a:r>
          </a:p>
          <a:p>
            <a:endParaRPr lang="cs-CZ" dirty="0"/>
          </a:p>
        </p:txBody>
      </p:sp>
      <p:sp>
        <p:nvSpPr>
          <p:cNvPr id="4" name="Zástupný symbol pro zápatí 3">
            <a:extLst>
              <a:ext uri="{FF2B5EF4-FFF2-40B4-BE49-F238E27FC236}">
                <a16:creationId xmlns:a16="http://schemas.microsoft.com/office/drawing/2014/main" id="{DE3BB50F-6FEE-4EC5-BA22-2A829A1B5CE9}"/>
              </a:ext>
            </a:extLst>
          </p:cNvPr>
          <p:cNvSpPr>
            <a:spLocks noGrp="1"/>
          </p:cNvSpPr>
          <p:nvPr>
            <p:ph type="ftr" sz="quarter" idx="11"/>
          </p:nvPr>
        </p:nvSpPr>
        <p:spPr/>
        <p:txBody>
          <a:bodyPr/>
          <a:lstStyle/>
          <a:p>
            <a:pPr>
              <a:defRPr/>
            </a:pPr>
            <a:endParaRPr lang="cs-CZ" dirty="0"/>
          </a:p>
        </p:txBody>
      </p:sp>
      <p:sp>
        <p:nvSpPr>
          <p:cNvPr id="5" name="Zástupný symbol pro číslo snímku 4">
            <a:extLst>
              <a:ext uri="{FF2B5EF4-FFF2-40B4-BE49-F238E27FC236}">
                <a16:creationId xmlns:a16="http://schemas.microsoft.com/office/drawing/2014/main" id="{23F47D2A-6DCC-493E-BDD5-9F9877AC431D}"/>
              </a:ext>
            </a:extLst>
          </p:cNvPr>
          <p:cNvSpPr>
            <a:spLocks noGrp="1"/>
          </p:cNvSpPr>
          <p:nvPr>
            <p:ph type="sldNum" sz="quarter" idx="12"/>
          </p:nvPr>
        </p:nvSpPr>
        <p:spPr/>
        <p:txBody>
          <a:bodyPr/>
          <a:lstStyle/>
          <a:p>
            <a:pPr>
              <a:defRPr/>
            </a:pPr>
            <a:fld id="{D5904C6E-634E-485A-B280-3B8C1F93F1E1}" type="slidenum">
              <a:rPr lang="cs-CZ" smtClean="0"/>
              <a:pPr>
                <a:defRPr/>
              </a:pPr>
              <a:t>59</a:t>
            </a:fld>
            <a:endParaRPr lang="cs-CZ" dirty="0"/>
          </a:p>
        </p:txBody>
      </p:sp>
    </p:spTree>
    <p:extLst>
      <p:ext uri="{BB962C8B-B14F-4D97-AF65-F5344CB8AC3E}">
        <p14:creationId xmlns:p14="http://schemas.microsoft.com/office/powerpoint/2010/main" val="85226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b="1" dirty="0">
                <a:solidFill>
                  <a:schemeClr val="tx2"/>
                </a:solidFill>
              </a:rPr>
              <a:t>Kdo vykonává přímou pedagogickou činnost</a:t>
            </a:r>
          </a:p>
        </p:txBody>
      </p:sp>
      <p:sp>
        <p:nvSpPr>
          <p:cNvPr id="3" name="Zástupný symbol pro obsah 2"/>
          <p:cNvSpPr>
            <a:spLocks noGrp="1"/>
          </p:cNvSpPr>
          <p:nvPr>
            <p:ph idx="1"/>
          </p:nvPr>
        </p:nvSpPr>
        <p:spPr/>
        <p:txBody>
          <a:bodyPr>
            <a:normAutofit fontScale="85000" lnSpcReduction="20000"/>
          </a:bodyPr>
          <a:lstStyle/>
          <a:p>
            <a:r>
              <a:rPr lang="cs-CZ" dirty="0"/>
              <a:t>Učitel</a:t>
            </a:r>
          </a:p>
          <a:p>
            <a:r>
              <a:rPr lang="cs-CZ" dirty="0"/>
              <a:t>Pedagog v zařízení pro další vzdělávání pedagogických pracovníků</a:t>
            </a:r>
          </a:p>
          <a:p>
            <a:r>
              <a:rPr lang="cs-CZ" dirty="0"/>
              <a:t>Vychovatel</a:t>
            </a:r>
          </a:p>
          <a:p>
            <a:r>
              <a:rPr lang="cs-CZ" dirty="0"/>
              <a:t>Speciální pedagog</a:t>
            </a:r>
          </a:p>
          <a:p>
            <a:r>
              <a:rPr lang="cs-CZ" sz="2900" b="1" dirty="0">
                <a:effectLst/>
                <a:ea typeface="Times New Roman" panose="02020603050405020304" pitchFamily="18" charset="0"/>
                <a:cs typeface="Times New Roman" panose="02020603050405020304" pitchFamily="18" charset="0"/>
              </a:rPr>
              <a:t>e) školský logoped</a:t>
            </a:r>
            <a:endParaRPr lang="cs-CZ" dirty="0"/>
          </a:p>
          <a:p>
            <a:r>
              <a:rPr lang="cs-CZ" dirty="0"/>
              <a:t>Psycholog</a:t>
            </a:r>
          </a:p>
          <a:p>
            <a:r>
              <a:rPr lang="cs-CZ" dirty="0"/>
              <a:t>Pedagog volného času</a:t>
            </a:r>
          </a:p>
          <a:p>
            <a:r>
              <a:rPr lang="cs-CZ" dirty="0"/>
              <a:t>Asistent pedagoga</a:t>
            </a:r>
          </a:p>
          <a:p>
            <a:r>
              <a:rPr lang="cs-CZ" dirty="0"/>
              <a:t>Trenér</a:t>
            </a:r>
          </a:p>
          <a:p>
            <a:r>
              <a:rPr lang="cs-CZ" dirty="0"/>
              <a:t>Metodik prevence v pedagogicko-psychologické poradně</a:t>
            </a:r>
          </a:p>
          <a:p>
            <a:r>
              <a:rPr lang="cs-CZ" dirty="0"/>
              <a:t>Vedoucí pedagogický pracovník</a:t>
            </a:r>
          </a:p>
        </p:txBody>
      </p:sp>
    </p:spTree>
    <p:extLst>
      <p:ext uri="{BB962C8B-B14F-4D97-AF65-F5344CB8AC3E}">
        <p14:creationId xmlns:p14="http://schemas.microsoft.com/office/powerpoint/2010/main" val="34875997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Evidence odpracované doby</a:t>
            </a:r>
          </a:p>
        </p:txBody>
      </p:sp>
      <p:sp>
        <p:nvSpPr>
          <p:cNvPr id="3" name="Zástupný symbol pro obsah 2"/>
          <p:cNvSpPr>
            <a:spLocks noGrp="1"/>
          </p:cNvSpPr>
          <p:nvPr>
            <p:ph idx="1"/>
          </p:nvPr>
        </p:nvSpPr>
        <p:spPr/>
        <p:txBody>
          <a:bodyPr>
            <a:normAutofit fontScale="85000" lnSpcReduction="20000"/>
          </a:bodyPr>
          <a:lstStyle/>
          <a:p>
            <a:r>
              <a:rPr lang="cs-CZ" dirty="0"/>
              <a:t>§ 96 zákoníku práce</a:t>
            </a:r>
          </a:p>
          <a:p>
            <a:pPr marL="0" indent="0">
              <a:buNone/>
            </a:pPr>
            <a:r>
              <a:rPr lang="cs-CZ" dirty="0"/>
              <a:t>	(1) Zaměstnavatel je povinen vést u jednotlivých zaměstnanců evidenci s </a:t>
            </a:r>
            <a:r>
              <a:rPr lang="cs-CZ" u="sng" dirty="0"/>
              <a:t>vyznačením začátku a konce</a:t>
            </a:r>
          </a:p>
          <a:p>
            <a:pPr marL="0" indent="0">
              <a:buNone/>
            </a:pPr>
            <a:r>
              <a:rPr lang="cs-CZ" dirty="0"/>
              <a:t>a) odpracované</a:t>
            </a:r>
          </a:p>
          <a:p>
            <a:pPr marL="385763" indent="-385763">
              <a:buFont typeface="+mj-lt"/>
              <a:buAutoNum type="arabicPeriod"/>
            </a:pPr>
            <a:r>
              <a:rPr lang="cs-CZ" dirty="0"/>
              <a:t>směny [§ 78 odst. 1 písm. c)],</a:t>
            </a:r>
          </a:p>
          <a:p>
            <a:pPr marL="385763" indent="-385763">
              <a:buFont typeface="+mj-lt"/>
              <a:buAutoNum type="arabicPeriod"/>
            </a:pPr>
            <a:r>
              <a:rPr lang="cs-CZ" dirty="0"/>
              <a:t>práce přesčas [§ 78 odst. 1 písm. i) a § 93],</a:t>
            </a:r>
          </a:p>
          <a:p>
            <a:pPr marL="385763" indent="-385763">
              <a:buFont typeface="+mj-lt"/>
              <a:buAutoNum type="arabicPeriod"/>
            </a:pPr>
            <a:r>
              <a:rPr lang="cs-CZ" dirty="0"/>
              <a:t>noční práce (§ 94),</a:t>
            </a:r>
          </a:p>
          <a:p>
            <a:pPr marL="385763" indent="-385763">
              <a:buFont typeface="+mj-lt"/>
              <a:buAutoNum type="arabicPeriod"/>
            </a:pPr>
            <a:r>
              <a:rPr lang="cs-CZ" dirty="0"/>
              <a:t>doby v době pracovní pohotovosti (§ 95 odst. 2),</a:t>
            </a:r>
          </a:p>
          <a:p>
            <a:pPr marL="385763" indent="-385763">
              <a:buFont typeface="+mj-lt"/>
              <a:buAutoNum type="arabicPeriod"/>
            </a:pPr>
            <a:r>
              <a:rPr lang="cs-CZ" dirty="0"/>
              <a:t>Přespočetné hodiny (eviduje podle v. č. 263/2007 Sb.)</a:t>
            </a:r>
          </a:p>
          <a:p>
            <a:pPr marL="0" indent="0">
              <a:buNone/>
            </a:pPr>
            <a:r>
              <a:rPr lang="cs-CZ" dirty="0"/>
              <a:t>b) pracovní pohotovosti, kterou zaměstnanec držel [§ 78 odst. 1 písm. h) a § 95].</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41843630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Rozsah přímé pedagogické činnosti</a:t>
            </a:r>
          </a:p>
        </p:txBody>
      </p:sp>
      <p:sp>
        <p:nvSpPr>
          <p:cNvPr id="3" name="Zástupný symbol pro obsah 2"/>
          <p:cNvSpPr>
            <a:spLocks noGrp="1"/>
          </p:cNvSpPr>
          <p:nvPr>
            <p:ph idx="1"/>
          </p:nvPr>
        </p:nvSpPr>
        <p:spPr/>
        <p:txBody>
          <a:bodyPr>
            <a:normAutofit/>
          </a:bodyPr>
          <a:lstStyle/>
          <a:p>
            <a:r>
              <a:rPr lang="cs-CZ" dirty="0"/>
              <a:t>Ředitel stanoví týdenní rozsah přímé pedagogické činnosti  </a:t>
            </a:r>
          </a:p>
          <a:p>
            <a:pPr lvl="1"/>
            <a:r>
              <a:rPr lang="cs-CZ" dirty="0"/>
              <a:t>Na období školního vyučování nebo </a:t>
            </a:r>
          </a:p>
          <a:p>
            <a:pPr lvl="1"/>
            <a:r>
              <a:rPr lang="cs-CZ" dirty="0"/>
              <a:t>Na pololetí školního vyučování</a:t>
            </a:r>
          </a:p>
          <a:p>
            <a:pPr lvl="1"/>
            <a:r>
              <a:rPr lang="cs-CZ" dirty="0"/>
              <a:t>Na období kalendářního roku – školská zařízení s celoročním provozem</a:t>
            </a:r>
          </a:p>
          <a:p>
            <a:r>
              <a:rPr lang="cs-CZ" dirty="0"/>
              <a:t>Nařízení vlády č. 75/2005 Sb.</a:t>
            </a:r>
          </a:p>
          <a:p>
            <a:r>
              <a:rPr lang="cs-CZ" dirty="0"/>
              <a:t>Rozsah přespočetných hodin</a:t>
            </a:r>
          </a:p>
          <a:p>
            <a:pPr lvl="1"/>
            <a:r>
              <a:rPr lang="cs-CZ" dirty="0"/>
              <a:t>4 hodiny týdně může ředitel nařídit</a:t>
            </a:r>
          </a:p>
          <a:p>
            <a:pPr lvl="1"/>
            <a:r>
              <a:rPr lang="cs-CZ" dirty="0"/>
              <a:t>Na dalších se může dohodnout</a:t>
            </a:r>
          </a:p>
        </p:txBody>
      </p:sp>
    </p:spTree>
    <p:extLst>
      <p:ext uri="{BB962C8B-B14F-4D97-AF65-F5344CB8AC3E}">
        <p14:creationId xmlns:p14="http://schemas.microsoft.com/office/powerpoint/2010/main" val="42925129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Přespočetné hodiny - § 23 odst. 4</a:t>
            </a:r>
          </a:p>
        </p:txBody>
      </p:sp>
      <p:sp>
        <p:nvSpPr>
          <p:cNvPr id="3" name="Zástupný symbol pro obsah 2"/>
          <p:cNvSpPr>
            <a:spLocks noGrp="1"/>
          </p:cNvSpPr>
          <p:nvPr>
            <p:ph idx="1"/>
          </p:nvPr>
        </p:nvSpPr>
        <p:spPr/>
        <p:txBody>
          <a:bodyPr>
            <a:normAutofit fontScale="92500" lnSpcReduction="10000"/>
          </a:bodyPr>
          <a:lstStyle/>
          <a:p>
            <a:r>
              <a:rPr lang="cs-CZ" dirty="0"/>
              <a:t>Za přímou pedagogickou činnost nad rozsah hodin stanovený ředitelem školy nebo zařízením sociálních služeb se považuje vykonaná přímá pedagogická činnost podle odstavce 3 i v případě, že pedagogický pracovník nesplnil ředitelem stanovený týdenní rozsah hodin přímé pedagogické činnosti vyplývající z týdenního rozvrhu přímé pedagogické činnosti, protože v době, která se posuzuje jako výkon práce</a:t>
            </a:r>
            <a:r>
              <a:rPr lang="cs-CZ" b="1" dirty="0"/>
              <a:t>8b</a:t>
            </a:r>
            <a:r>
              <a:rPr lang="cs-CZ" dirty="0"/>
              <a:t>), přímou pedagogickou činnost nevykonával.</a:t>
            </a:r>
          </a:p>
          <a:p>
            <a:r>
              <a:rPr lang="cs-CZ" dirty="0"/>
              <a:t>U pedagogických pracovníků s kratší pracovní dobou je přímou pedagogickou činností nad stanovený rozsah přímá pedagogická činnost přesahující týdenní rozsah hodin přímé pedagogické činnosti odpovídající stanovené týdenní pracovní době8c); těmto pedagogickým pracovníkům není možné konání přímé pedagogické činnosti nad stanovený rozsah nařídit.</a:t>
            </a:r>
          </a:p>
          <a:p>
            <a:endParaRPr lang="cs-CZ" dirty="0"/>
          </a:p>
        </p:txBody>
      </p:sp>
    </p:spTree>
    <p:extLst>
      <p:ext uri="{BB962C8B-B14F-4D97-AF65-F5344CB8AC3E}">
        <p14:creationId xmlns:p14="http://schemas.microsoft.com/office/powerpoint/2010/main" val="19786299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Bude proplacena přespočetná hodina</a:t>
            </a:r>
          </a:p>
        </p:txBody>
      </p:sp>
      <p:sp>
        <p:nvSpPr>
          <p:cNvPr id="3" name="Zástupný symbol pro obsah 2"/>
          <p:cNvSpPr>
            <a:spLocks noGrp="1"/>
          </p:cNvSpPr>
          <p:nvPr>
            <p:ph idx="1"/>
          </p:nvPr>
        </p:nvSpPr>
        <p:spPr/>
        <p:txBody>
          <a:bodyPr>
            <a:normAutofit fontScale="92500" lnSpcReduction="10000"/>
          </a:bodyPr>
          <a:lstStyle/>
          <a:p>
            <a:pPr algn="ctr">
              <a:buNone/>
            </a:pPr>
            <a:r>
              <a:rPr lang="cs-CZ" dirty="0"/>
              <a:t>§ 348 zákoníku práce</a:t>
            </a:r>
          </a:p>
          <a:p>
            <a:pPr algn="just">
              <a:buNone/>
            </a:pPr>
            <a:r>
              <a:rPr lang="cs-CZ" dirty="0"/>
              <a:t>(1) Za výkon práce se považuje doba</a:t>
            </a:r>
          </a:p>
          <a:p>
            <a:pPr marL="385763" indent="-385763" algn="just">
              <a:buNone/>
            </a:pPr>
            <a:r>
              <a:rPr lang="cs-CZ" dirty="0"/>
              <a:t>a) kdy zaměstnanec nepracuje pro </a:t>
            </a:r>
            <a:r>
              <a:rPr lang="cs-CZ" u="sng" dirty="0"/>
              <a:t>překážky v práci</a:t>
            </a:r>
            <a:r>
              <a:rPr lang="cs-CZ" dirty="0"/>
              <a:t>, s výjimkou doby pracovního volna poskytnutého na žádost zaměstnance, bylo-li předem sjednáno jeho napracování, a doby, po kterou byla práce přerušena pro nepříznivé povětrnostní vlivy, </a:t>
            </a:r>
          </a:p>
          <a:p>
            <a:pPr algn="just">
              <a:buNone/>
            </a:pPr>
            <a:r>
              <a:rPr lang="cs-CZ" dirty="0"/>
              <a:t>b) </a:t>
            </a:r>
            <a:r>
              <a:rPr lang="cs-CZ" u="sng" dirty="0"/>
              <a:t>dovolené</a:t>
            </a:r>
            <a:r>
              <a:rPr lang="cs-CZ" dirty="0"/>
              <a:t>,</a:t>
            </a:r>
          </a:p>
          <a:p>
            <a:pPr algn="just">
              <a:buNone/>
            </a:pPr>
            <a:r>
              <a:rPr lang="cs-CZ" dirty="0"/>
              <a:t>c) kdy si zaměstnanec vybírá </a:t>
            </a:r>
            <a:r>
              <a:rPr lang="cs-CZ" u="sng" dirty="0"/>
              <a:t>náhradní volno </a:t>
            </a:r>
            <a:r>
              <a:rPr lang="cs-CZ" dirty="0"/>
              <a:t>za práci přesčas nebo za práci ve svátek, </a:t>
            </a:r>
          </a:p>
          <a:p>
            <a:pPr algn="just">
              <a:buNone/>
            </a:pPr>
            <a:r>
              <a:rPr lang="cs-CZ" dirty="0"/>
              <a:t>d) kdy zaměstnanec nepracuje proto, že je </a:t>
            </a:r>
            <a:r>
              <a:rPr lang="cs-CZ" u="sng" dirty="0"/>
              <a:t>svátek</a:t>
            </a:r>
            <a:r>
              <a:rPr lang="cs-CZ" dirty="0"/>
              <a:t>, za který mu přísluší náhrada mzdy, popřípadě za který se mu jeho mzda nebo plat nekrátí.</a:t>
            </a:r>
          </a:p>
          <a:p>
            <a:endParaRPr lang="cs-CZ" dirty="0"/>
          </a:p>
        </p:txBody>
      </p:sp>
    </p:spTree>
    <p:extLst>
      <p:ext uri="{BB962C8B-B14F-4D97-AF65-F5344CB8AC3E}">
        <p14:creationId xmlns:p14="http://schemas.microsoft.com/office/powerpoint/2010/main" val="5663348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Pozor na překážky v práci</a:t>
            </a:r>
            <a:endParaRPr lang="cs-CZ" b="1" dirty="0">
              <a:solidFill>
                <a:srgbClr val="0070C0"/>
              </a:solidFill>
            </a:endParaRPr>
          </a:p>
        </p:txBody>
      </p:sp>
      <p:sp>
        <p:nvSpPr>
          <p:cNvPr id="3" name="Zástupný symbol pro obsah 2"/>
          <p:cNvSpPr>
            <a:spLocks noGrp="1"/>
          </p:cNvSpPr>
          <p:nvPr>
            <p:ph idx="1"/>
          </p:nvPr>
        </p:nvSpPr>
        <p:spPr/>
        <p:txBody>
          <a:bodyPr>
            <a:normAutofit/>
          </a:bodyPr>
          <a:lstStyle/>
          <a:p>
            <a:r>
              <a:rPr lang="cs-CZ" dirty="0"/>
              <a:t>Přísluší proplatit příplatek za přespočetnou hodinu</a:t>
            </a:r>
          </a:p>
          <a:p>
            <a:pPr lvl="1"/>
            <a:r>
              <a:rPr lang="cs-CZ" dirty="0"/>
              <a:t>Volno na samostudium,</a:t>
            </a:r>
          </a:p>
          <a:p>
            <a:pPr lvl="1"/>
            <a:r>
              <a:rPr lang="cs-CZ" dirty="0"/>
              <a:t>Návštěva lékaře</a:t>
            </a:r>
          </a:p>
          <a:p>
            <a:pPr lvl="1"/>
            <a:r>
              <a:rPr lang="cs-CZ" dirty="0"/>
              <a:t>Dočasná pracovní neschopnost</a:t>
            </a:r>
          </a:p>
          <a:p>
            <a:pPr lvl="1"/>
            <a:r>
              <a:rPr lang="cs-CZ" dirty="0"/>
              <a:t>Zvyšování, rozšiřování, získávání kvalifikace </a:t>
            </a:r>
            <a:r>
              <a:rPr lang="cs-CZ" sz="2800" b="1" dirty="0">
                <a:solidFill>
                  <a:schemeClr val="tx2"/>
                </a:solidFill>
              </a:rPr>
              <a:t>X</a:t>
            </a:r>
            <a:r>
              <a:rPr lang="cs-CZ" dirty="0"/>
              <a:t> udržování, upevňování a prohlubování kvalifikace</a:t>
            </a:r>
          </a:p>
          <a:p>
            <a:pPr marL="457200" lvl="1" indent="0">
              <a:buNone/>
            </a:pPr>
            <a:endParaRPr lang="cs-CZ" sz="2300" dirty="0"/>
          </a:p>
        </p:txBody>
      </p:sp>
    </p:spTree>
    <p:extLst>
      <p:ext uri="{BB962C8B-B14F-4D97-AF65-F5344CB8AC3E}">
        <p14:creationId xmlns:p14="http://schemas.microsoft.com/office/powerpoint/2010/main" val="18681900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Pracovní poměr na dobu určitou PP</a:t>
            </a:r>
          </a:p>
        </p:txBody>
      </p:sp>
      <p:sp>
        <p:nvSpPr>
          <p:cNvPr id="3" name="Zástupný symbol pro obsah 2"/>
          <p:cNvSpPr>
            <a:spLocks noGrp="1"/>
          </p:cNvSpPr>
          <p:nvPr>
            <p:ph idx="1"/>
          </p:nvPr>
        </p:nvSpPr>
        <p:spPr/>
        <p:txBody>
          <a:bodyPr/>
          <a:lstStyle/>
          <a:p>
            <a:r>
              <a:rPr lang="cs-CZ" dirty="0"/>
              <a:t>§23a ZPP</a:t>
            </a:r>
          </a:p>
          <a:p>
            <a:r>
              <a:rPr lang="cs-CZ" dirty="0"/>
              <a:t>Na pracovní poměr na dobu určitou pedagogického pracovníka se vztahuje zákoník práce, nestanoví-li tento zákon jinak (§ 39 zákoníku práce)</a:t>
            </a:r>
          </a:p>
        </p:txBody>
      </p:sp>
    </p:spTree>
    <p:extLst>
      <p:ext uri="{BB962C8B-B14F-4D97-AF65-F5344CB8AC3E}">
        <p14:creationId xmlns:p14="http://schemas.microsoft.com/office/powerpoint/2010/main" val="25559605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39 ZP</a:t>
            </a:r>
          </a:p>
        </p:txBody>
      </p:sp>
      <p:sp>
        <p:nvSpPr>
          <p:cNvPr id="3" name="Zástupný symbol pro obsah 2"/>
          <p:cNvSpPr>
            <a:spLocks noGrp="1"/>
          </p:cNvSpPr>
          <p:nvPr>
            <p:ph idx="1"/>
          </p:nvPr>
        </p:nvSpPr>
        <p:spPr/>
        <p:txBody>
          <a:bodyPr>
            <a:normAutofit/>
          </a:bodyPr>
          <a:lstStyle/>
          <a:p>
            <a:r>
              <a:rPr lang="cs-CZ" dirty="0">
                <a:solidFill>
                  <a:schemeClr val="tx2"/>
                </a:solidFill>
              </a:rPr>
              <a:t>Pracovní poměr trvá po dobu neurčitou, nebyla-li výslovně sjednána doba jeho trvání. – </a:t>
            </a:r>
            <a:r>
              <a:rPr lang="cs-CZ" dirty="0">
                <a:solidFill>
                  <a:srgbClr val="FF0000"/>
                </a:solidFill>
              </a:rPr>
              <a:t>platí i pro PP</a:t>
            </a:r>
          </a:p>
          <a:p>
            <a:r>
              <a:rPr lang="cs-CZ" dirty="0"/>
              <a:t>Doba trvání pracovního poměru na dobu určitou mezi týmiž smluvními stranami </a:t>
            </a:r>
            <a:r>
              <a:rPr lang="cs-CZ" u="sng" dirty="0"/>
              <a:t>nesmí přesáhnout 3 roky </a:t>
            </a:r>
            <a:r>
              <a:rPr lang="cs-CZ" dirty="0"/>
              <a:t>a ode dne vzniku prvního pracovního poměru na dobu určitou </a:t>
            </a:r>
            <a:r>
              <a:rPr lang="cs-CZ" u="sng" dirty="0"/>
              <a:t>může být opakována nejvýše dvakrát</a:t>
            </a:r>
            <a:r>
              <a:rPr lang="cs-CZ" dirty="0"/>
              <a:t>. Za opakování pracovního poměru na dobu určitou se považuje rovněž i jeho prodloužení. – </a:t>
            </a:r>
            <a:r>
              <a:rPr lang="cs-CZ" dirty="0">
                <a:solidFill>
                  <a:srgbClr val="FF0000"/>
                </a:solidFill>
              </a:rPr>
              <a:t>platí pro PP</a:t>
            </a:r>
          </a:p>
          <a:p>
            <a:r>
              <a:rPr lang="cs-CZ" dirty="0"/>
              <a:t>Jestliže od skončení předchozího pracovního poměru na dobu určitou </a:t>
            </a:r>
            <a:r>
              <a:rPr lang="cs-CZ" u="sng" dirty="0"/>
              <a:t>uplynula doba 3 let</a:t>
            </a:r>
            <a:r>
              <a:rPr lang="cs-CZ" dirty="0"/>
              <a:t>, k předchozímu pracovnímu poměru na dobu určitou mezi týmiž smluvními stranami se nepřihlíží. – </a:t>
            </a:r>
            <a:r>
              <a:rPr lang="cs-CZ" dirty="0">
                <a:solidFill>
                  <a:srgbClr val="FF0000"/>
                </a:solidFill>
              </a:rPr>
              <a:t>platí i pro PP</a:t>
            </a:r>
          </a:p>
        </p:txBody>
      </p:sp>
    </p:spTree>
    <p:extLst>
      <p:ext uri="{BB962C8B-B14F-4D97-AF65-F5344CB8AC3E}">
        <p14:creationId xmlns:p14="http://schemas.microsoft.com/office/powerpoint/2010/main" val="27515009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23a odst. 2 ZPP</a:t>
            </a:r>
          </a:p>
        </p:txBody>
      </p:sp>
      <p:sp>
        <p:nvSpPr>
          <p:cNvPr id="3" name="Zástupný symbol pro obsah 2"/>
          <p:cNvSpPr>
            <a:spLocks noGrp="1"/>
          </p:cNvSpPr>
          <p:nvPr>
            <p:ph idx="1"/>
          </p:nvPr>
        </p:nvSpPr>
        <p:spPr/>
        <p:txBody>
          <a:bodyPr/>
          <a:lstStyle/>
          <a:p>
            <a:r>
              <a:rPr lang="cs-CZ" dirty="0"/>
              <a:t>Doba trvání pracovního poměru na dobu určitou pedagogického pracovníka mezi týmiž smluvními stranami </a:t>
            </a:r>
            <a:r>
              <a:rPr lang="cs-CZ" u="sng" dirty="0"/>
              <a:t>činí nejméně 12 měsíců </a:t>
            </a:r>
            <a:r>
              <a:rPr lang="cs-CZ" strike="sngStrike" dirty="0"/>
              <a:t>a může být ode dne vzniku prvního pracovního poměru </a:t>
            </a:r>
            <a:r>
              <a:rPr lang="cs-CZ" u="sng" strike="sngStrike" dirty="0"/>
              <a:t>opakována nejvýše dvakrát.</a:t>
            </a:r>
          </a:p>
        </p:txBody>
      </p:sp>
    </p:spTree>
    <p:extLst>
      <p:ext uri="{BB962C8B-B14F-4D97-AF65-F5344CB8AC3E}">
        <p14:creationId xmlns:p14="http://schemas.microsoft.com/office/powerpoint/2010/main" val="31645768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23 odst. 3 ZPP</a:t>
            </a:r>
          </a:p>
        </p:txBody>
      </p:sp>
      <p:sp>
        <p:nvSpPr>
          <p:cNvPr id="3" name="Zástupný symbol pro obsah 2"/>
          <p:cNvSpPr>
            <a:spLocks noGrp="1"/>
          </p:cNvSpPr>
          <p:nvPr>
            <p:ph idx="1"/>
          </p:nvPr>
        </p:nvSpPr>
        <p:spPr/>
        <p:txBody>
          <a:bodyPr/>
          <a:lstStyle/>
          <a:p>
            <a:r>
              <a:rPr lang="cs-CZ" strike="sngStrike" dirty="0"/>
              <a:t>Celková doba trvání pracovního poměru na dobu určitou pedagogického pracovníka mezi týmiž smluvními stranami </a:t>
            </a:r>
            <a:r>
              <a:rPr lang="cs-CZ" u="sng" strike="sngStrike" dirty="0"/>
              <a:t>nesmí přesáhnout </a:t>
            </a:r>
            <a:r>
              <a:rPr lang="cs-CZ" strike="sngStrike" dirty="0"/>
              <a:t>ode dne vzniku prvního pracovního poměru </a:t>
            </a:r>
            <a:r>
              <a:rPr lang="cs-CZ" u="sng" strike="sngStrike" dirty="0"/>
              <a:t>3 roky.</a:t>
            </a:r>
          </a:p>
        </p:txBody>
      </p:sp>
    </p:spTree>
    <p:extLst>
      <p:ext uri="{BB962C8B-B14F-4D97-AF65-F5344CB8AC3E}">
        <p14:creationId xmlns:p14="http://schemas.microsoft.com/office/powerpoint/2010/main" val="69056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23a odst. 3 ZPP</a:t>
            </a:r>
          </a:p>
        </p:txBody>
      </p:sp>
      <p:sp>
        <p:nvSpPr>
          <p:cNvPr id="3" name="Zástupný symbol pro obsah 2"/>
          <p:cNvSpPr>
            <a:spLocks noGrp="1"/>
          </p:cNvSpPr>
          <p:nvPr>
            <p:ph idx="1"/>
          </p:nvPr>
        </p:nvSpPr>
        <p:spPr/>
        <p:txBody>
          <a:bodyPr>
            <a:normAutofit/>
          </a:bodyPr>
          <a:lstStyle/>
          <a:p>
            <a:pPr indent="269875" algn="just">
              <a:spcBef>
                <a:spcPts val="1200"/>
              </a:spcBef>
            </a:pPr>
            <a:r>
              <a:rPr lang="cs-CZ" dirty="0">
                <a:effectLst/>
                <a:ea typeface="Calibri" panose="020F0502020204030204" pitchFamily="34" charset="0"/>
              </a:rPr>
              <a:t>„(3) Ustanovení odstavce 2 se nevztahuje na případy, kdy byla doba trvání pracovního poměru na dobu určitou sjednána s pedagogickým pracovníkem</a:t>
            </a:r>
            <a:endParaRPr lang="cs-CZ" dirty="0">
              <a:effectLst/>
              <a:ea typeface="Times New Roman" panose="02020603050405020304" pitchFamily="18" charset="0"/>
            </a:endParaRPr>
          </a:p>
          <a:p>
            <a:pPr marL="742950" lvl="1" indent="-285750" algn="just">
              <a:buFont typeface="+mj-lt"/>
              <a:buAutoNum type="alphaLcParenR"/>
              <a:tabLst>
                <a:tab pos="269875" algn="l"/>
              </a:tabLst>
            </a:pPr>
            <a:r>
              <a:rPr lang="cs-CZ" sz="2800" dirty="0">
                <a:effectLst/>
                <a:ea typeface="Calibri" panose="020F0502020204030204" pitchFamily="34" charset="0"/>
              </a:rPr>
              <a:t>jako náhrada za dočasně nepřítomného pedagogického pracovníka na dobu překážek v práci na straně tohoto pracovníka,</a:t>
            </a:r>
            <a:endParaRPr lang="cs-CZ" sz="2800" dirty="0">
              <a:effectLst/>
              <a:ea typeface="Times New Roman" panose="02020603050405020304" pitchFamily="18" charset="0"/>
            </a:endParaRPr>
          </a:p>
          <a:p>
            <a:pPr marL="742950" lvl="1" indent="-285750" algn="just">
              <a:buFont typeface="+mj-lt"/>
              <a:buAutoNum type="alphaLcParenR"/>
              <a:tabLst>
                <a:tab pos="269875" algn="l"/>
              </a:tabLst>
            </a:pPr>
            <a:r>
              <a:rPr lang="cs-CZ" sz="2800" dirty="0">
                <a:effectLst/>
                <a:ea typeface="Calibri" panose="020F0502020204030204" pitchFamily="34" charset="0"/>
              </a:rPr>
              <a:t>který nesplňuje předpoklad odborné kvalifikace podle § 22 odst. 10, nebo</a:t>
            </a:r>
            <a:endParaRPr lang="cs-CZ" sz="2800" dirty="0">
              <a:effectLst/>
              <a:ea typeface="Times New Roman" panose="02020603050405020304" pitchFamily="18" charset="0"/>
            </a:endParaRPr>
          </a:p>
          <a:p>
            <a:pPr marL="742950" lvl="1" indent="-285750" algn="just">
              <a:buFont typeface="+mj-lt"/>
              <a:buAutoNum type="alphaLcParenR"/>
              <a:tabLst>
                <a:tab pos="269875" algn="l"/>
              </a:tabLst>
            </a:pPr>
            <a:r>
              <a:rPr lang="cs-CZ" sz="2800" dirty="0">
                <a:effectLst/>
                <a:ea typeface="Calibri" panose="020F0502020204030204" pitchFamily="34" charset="0"/>
              </a:rPr>
              <a:t>za podmínek § 39 odst. 4 zákoníku práce.“.</a:t>
            </a:r>
            <a:endParaRPr lang="cs-CZ" sz="2800" dirty="0">
              <a:effectLst/>
              <a:ea typeface="Times New Roman" panose="02020603050405020304" pitchFamily="18" charset="0"/>
            </a:endParaRPr>
          </a:p>
          <a:p>
            <a:pPr marL="0" indent="0">
              <a:buNone/>
            </a:pPr>
            <a:endParaRPr lang="cs-CZ" dirty="0"/>
          </a:p>
          <a:p>
            <a:endParaRPr lang="cs-CZ" dirty="0"/>
          </a:p>
        </p:txBody>
      </p:sp>
    </p:spTree>
    <p:extLst>
      <p:ext uri="{BB962C8B-B14F-4D97-AF65-F5344CB8AC3E}">
        <p14:creationId xmlns:p14="http://schemas.microsoft.com/office/powerpoint/2010/main" val="372936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b="1" dirty="0">
                <a:solidFill>
                  <a:schemeClr val="tx2"/>
                </a:solidFill>
              </a:rPr>
              <a:t>Předpoklady pro výkon činnosti PP</a:t>
            </a:r>
          </a:p>
        </p:txBody>
      </p:sp>
      <p:sp>
        <p:nvSpPr>
          <p:cNvPr id="3" name="Zástupný symbol pro obsah 2"/>
          <p:cNvSpPr>
            <a:spLocks noGrp="1"/>
          </p:cNvSpPr>
          <p:nvPr>
            <p:ph idx="1"/>
          </p:nvPr>
        </p:nvSpPr>
        <p:spPr>
          <a:xfrm>
            <a:off x="940904" y="1166019"/>
            <a:ext cx="10310192" cy="4525963"/>
          </a:xfrm>
        </p:spPr>
        <p:txBody>
          <a:bodyPr/>
          <a:lstStyle/>
          <a:p>
            <a:pPr marL="0" indent="0">
              <a:buNone/>
            </a:pPr>
            <a:endParaRPr lang="cs-CZ" dirty="0"/>
          </a:p>
          <a:p>
            <a:r>
              <a:rPr lang="cs-CZ" dirty="0"/>
              <a:t>Je plně způsobilý k právním úkonům - </a:t>
            </a:r>
            <a:r>
              <a:rPr lang="cs-CZ" dirty="0">
                <a:solidFill>
                  <a:srgbClr val="0070C0"/>
                </a:solidFill>
              </a:rPr>
              <a:t>svéprávnost</a:t>
            </a:r>
            <a:endParaRPr lang="cs-CZ" dirty="0"/>
          </a:p>
          <a:p>
            <a:r>
              <a:rPr lang="cs-CZ" dirty="0"/>
              <a:t>Má odbornou kvalifikaci pro přímou pedagogickou činnost, kterou vykonává – </a:t>
            </a:r>
            <a:r>
              <a:rPr lang="cs-CZ" dirty="0">
                <a:solidFill>
                  <a:srgbClr val="0070C0"/>
                </a:solidFill>
              </a:rPr>
              <a:t>dotčeno novelou</a:t>
            </a:r>
            <a:endParaRPr lang="cs-CZ" dirty="0"/>
          </a:p>
          <a:p>
            <a:r>
              <a:rPr lang="cs-CZ" dirty="0"/>
              <a:t>Je bezúhonný – </a:t>
            </a:r>
            <a:r>
              <a:rPr lang="cs-CZ" dirty="0">
                <a:solidFill>
                  <a:srgbClr val="0070C0"/>
                </a:solidFill>
              </a:rPr>
              <a:t>dotčeno novelou</a:t>
            </a:r>
            <a:endParaRPr lang="cs-CZ" dirty="0"/>
          </a:p>
          <a:p>
            <a:r>
              <a:rPr lang="cs-CZ" dirty="0"/>
              <a:t>Je zdravotně způsobilý</a:t>
            </a:r>
          </a:p>
          <a:p>
            <a:r>
              <a:rPr lang="cs-CZ" dirty="0"/>
              <a:t>Prokázal znalost českého jazyka, není-li dále stanoveno jinak – </a:t>
            </a:r>
            <a:r>
              <a:rPr lang="cs-CZ" dirty="0">
                <a:solidFill>
                  <a:srgbClr val="0070C0"/>
                </a:solidFill>
              </a:rPr>
              <a:t>dotčeno novelou</a:t>
            </a:r>
            <a:endParaRPr lang="cs-CZ" dirty="0"/>
          </a:p>
        </p:txBody>
      </p:sp>
    </p:spTree>
    <p:extLst>
      <p:ext uri="{BB962C8B-B14F-4D97-AF65-F5344CB8AC3E}">
        <p14:creationId xmlns:p14="http://schemas.microsoft.com/office/powerpoint/2010/main" val="18999681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39 odst. 4 ZP</a:t>
            </a:r>
          </a:p>
        </p:txBody>
      </p:sp>
      <p:sp>
        <p:nvSpPr>
          <p:cNvPr id="3" name="Zástupný symbol pro obsah 2"/>
          <p:cNvSpPr>
            <a:spLocks noGrp="1"/>
          </p:cNvSpPr>
          <p:nvPr>
            <p:ph idx="1"/>
          </p:nvPr>
        </p:nvSpPr>
        <p:spPr/>
        <p:txBody>
          <a:bodyPr>
            <a:normAutofit fontScale="85000" lnSpcReduction="20000"/>
          </a:bodyPr>
          <a:lstStyle/>
          <a:p>
            <a:r>
              <a:rPr lang="cs-CZ" dirty="0"/>
              <a:t>Jsou-li u zaměstnavatele dány </a:t>
            </a:r>
            <a:r>
              <a:rPr lang="cs-CZ" u="sng" dirty="0"/>
              <a:t>vážné provozní důvody </a:t>
            </a:r>
            <a:r>
              <a:rPr lang="cs-CZ" dirty="0"/>
              <a:t>nebo důvody spočívající </a:t>
            </a:r>
            <a:r>
              <a:rPr lang="cs-CZ" u="sng" dirty="0"/>
              <a:t>ve zvláštní povaze práce</a:t>
            </a:r>
            <a:r>
              <a:rPr lang="cs-CZ" dirty="0"/>
              <a:t>, na jejichž základě </a:t>
            </a:r>
            <a:r>
              <a:rPr lang="cs-CZ" u="sng" dirty="0"/>
              <a:t>nelze na zaměstnavateli spravedlivě požadovat</a:t>
            </a:r>
            <a:r>
              <a:rPr lang="cs-CZ" dirty="0"/>
              <a:t>, aby zaměstnanci, který má tuto práci vykonávat, navrhl </a:t>
            </a:r>
            <a:r>
              <a:rPr lang="cs-CZ" u="sng" dirty="0"/>
              <a:t>založení pracovního poměru na dobu neurčitou</a:t>
            </a:r>
            <a:r>
              <a:rPr lang="cs-CZ" dirty="0"/>
              <a:t>, nepostupuje se podle odstavce 2 za podmínky, že jiný postup bude těmto důvodům přiměřený a </a:t>
            </a:r>
            <a:r>
              <a:rPr lang="cs-CZ" u="sng" dirty="0"/>
              <a:t>písemná dohoda zaměstnavatele s odborovou organizací upraví</a:t>
            </a:r>
            <a:endParaRPr lang="cs-CZ" dirty="0"/>
          </a:p>
          <a:p>
            <a:pPr lvl="1"/>
            <a:r>
              <a:rPr lang="cs-CZ" dirty="0"/>
              <a:t>bližší vymezení těchto důvodů,</a:t>
            </a:r>
          </a:p>
          <a:p>
            <a:pPr lvl="1"/>
            <a:r>
              <a:rPr lang="cs-CZ" dirty="0"/>
              <a:t>pravidla jiného postupu zaměstnavatele při sjednávání a opakování pracovního poměru na dobu určitou,</a:t>
            </a:r>
          </a:p>
          <a:p>
            <a:pPr lvl="1"/>
            <a:r>
              <a:rPr lang="cs-CZ" dirty="0"/>
              <a:t>okruh zaměstnanců zaměstnavatele, kterých se bude jiný postup týkat,</a:t>
            </a:r>
          </a:p>
          <a:p>
            <a:pPr lvl="1"/>
            <a:r>
              <a:rPr lang="cs-CZ" dirty="0"/>
              <a:t>dobu, na kterou se tato dohoda uzavírá.</a:t>
            </a:r>
          </a:p>
          <a:p>
            <a:r>
              <a:rPr lang="cs-CZ" dirty="0"/>
              <a:t>Písemnou dohodu s odborovou organizací je možné nahradit </a:t>
            </a:r>
            <a:r>
              <a:rPr lang="cs-CZ" u="sng" dirty="0"/>
              <a:t>vnitřním předpisem </a:t>
            </a:r>
            <a:r>
              <a:rPr lang="cs-CZ" dirty="0"/>
              <a:t>jen v případě, že u zaměstnavatele nepůsobí odborová organizace; vnitřní předpis musí obsahovat náležitosti uvedené ve větě první.</a:t>
            </a:r>
          </a:p>
          <a:p>
            <a:pPr marL="0" indent="0" algn="ctr">
              <a:buNone/>
            </a:pPr>
            <a:r>
              <a:rPr lang="cs-CZ" dirty="0">
                <a:solidFill>
                  <a:srgbClr val="FF0000"/>
                </a:solidFill>
              </a:rPr>
              <a:t>Platí od 1. 9. 2023 i pro pedagogické pracovníky</a:t>
            </a:r>
          </a:p>
        </p:txBody>
      </p:sp>
    </p:spTree>
    <p:extLst>
      <p:ext uri="{BB962C8B-B14F-4D97-AF65-F5344CB8AC3E}">
        <p14:creationId xmlns:p14="http://schemas.microsoft.com/office/powerpoint/2010/main" val="33962491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23a odst. 5 ZPP</a:t>
            </a:r>
          </a:p>
        </p:txBody>
      </p:sp>
      <p:sp>
        <p:nvSpPr>
          <p:cNvPr id="3" name="Zástupný symbol pro obsah 2"/>
          <p:cNvSpPr>
            <a:spLocks noGrp="1"/>
          </p:cNvSpPr>
          <p:nvPr>
            <p:ph idx="1"/>
          </p:nvPr>
        </p:nvSpPr>
        <p:spPr/>
        <p:txBody>
          <a:bodyPr>
            <a:normAutofit/>
          </a:bodyPr>
          <a:lstStyle/>
          <a:p>
            <a:r>
              <a:rPr lang="cs-CZ" dirty="0"/>
              <a:t>Sjedná-li zaměstnavatel s pedagogickým pracovníkem dobu trvání pracovního poměru na dobu určitou v rozporu s odstavci 2 a 3, a oznámil-li pedagogický pracovník před uplynutím sjednané doby písemně zaměstnavateli, že trvá na tom, aby ho dále zaměstnával, platí, že se jedná o pracovní poměr na dobu neurčitou. Návrh na určení, zda byly splněny podmínky uvedené v odstavcích 2 a 3, mohou zaměstnavatel i pedagogický pracovník uplatnit u soudu nejpozději do 2 měsíců ode dne, kdy měl pracovní poměr skončit uplynutím sjednané doby.</a:t>
            </a:r>
          </a:p>
          <a:p>
            <a:endParaRPr lang="cs-CZ" dirty="0"/>
          </a:p>
        </p:txBody>
      </p:sp>
    </p:spTree>
    <p:extLst>
      <p:ext uri="{BB962C8B-B14F-4D97-AF65-F5344CB8AC3E}">
        <p14:creationId xmlns:p14="http://schemas.microsoft.com/office/powerpoint/2010/main" val="36633908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 39 odst. 5 ZP</a:t>
            </a:r>
          </a:p>
        </p:txBody>
      </p:sp>
      <p:sp>
        <p:nvSpPr>
          <p:cNvPr id="3" name="Zástupný symbol pro obsah 2"/>
          <p:cNvSpPr>
            <a:spLocks noGrp="1"/>
          </p:cNvSpPr>
          <p:nvPr>
            <p:ph idx="1"/>
          </p:nvPr>
        </p:nvSpPr>
        <p:spPr/>
        <p:txBody>
          <a:bodyPr>
            <a:normAutofit/>
          </a:bodyPr>
          <a:lstStyle/>
          <a:p>
            <a:r>
              <a:rPr lang="cs-CZ" dirty="0"/>
              <a:t>Sjedná-li zaměstnavatel se zaměstnancem trvání pracovního poměru na dobu určitou v rozporu s  odstavci 2 až 4, a oznámil-li zaměstnanec před uplynutím sjednané doby písemně zaměstnavateli, že trvá na tom, aby ho dále zaměstnával, platí, že se jedná o pracovní poměr na dobu neurčitou. Návrh na určení, zda byly splněny podmínky uvedené v odstavcích 2 až 4, mohou zaměstnavatel i zaměstnanec uplatnit u soudu nejpozději do 2 měsíců ode dne, kdy měl pracovní poměr skončit uplynutím sjednané doby.</a:t>
            </a:r>
          </a:p>
          <a:p>
            <a:r>
              <a:rPr lang="cs-CZ" dirty="0">
                <a:solidFill>
                  <a:srgbClr val="FF0000"/>
                </a:solidFill>
              </a:rPr>
              <a:t>Neplatí pro pedagogické pracovníky</a:t>
            </a:r>
          </a:p>
        </p:txBody>
      </p:sp>
    </p:spTree>
    <p:extLst>
      <p:ext uri="{BB962C8B-B14F-4D97-AF65-F5344CB8AC3E}">
        <p14:creationId xmlns:p14="http://schemas.microsoft.com/office/powerpoint/2010/main" val="9553500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40517903"/>
              </p:ext>
            </p:extLst>
          </p:nvPr>
        </p:nvGraphicFramePr>
        <p:xfrm>
          <a:off x="967408" y="1403020"/>
          <a:ext cx="10386392" cy="4637024"/>
        </p:xfrm>
        <a:graphic>
          <a:graphicData uri="http://schemas.openxmlformats.org/drawingml/2006/table">
            <a:tbl>
              <a:tblPr>
                <a:tableStyleId>{5C22544A-7EE6-4342-B048-85BDC9FD1C3A}</a:tableStyleId>
              </a:tblPr>
              <a:tblGrid>
                <a:gridCol w="1572875">
                  <a:extLst>
                    <a:ext uri="{9D8B030D-6E8A-4147-A177-3AD203B41FA5}">
                      <a16:colId xmlns:a16="http://schemas.microsoft.com/office/drawing/2014/main" val="20000"/>
                    </a:ext>
                  </a:extLst>
                </a:gridCol>
                <a:gridCol w="1355926">
                  <a:extLst>
                    <a:ext uri="{9D8B030D-6E8A-4147-A177-3AD203B41FA5}">
                      <a16:colId xmlns:a16="http://schemas.microsoft.com/office/drawing/2014/main" val="20001"/>
                    </a:ext>
                  </a:extLst>
                </a:gridCol>
                <a:gridCol w="2169480">
                  <a:extLst>
                    <a:ext uri="{9D8B030D-6E8A-4147-A177-3AD203B41FA5}">
                      <a16:colId xmlns:a16="http://schemas.microsoft.com/office/drawing/2014/main" val="20002"/>
                    </a:ext>
                  </a:extLst>
                </a:gridCol>
                <a:gridCol w="1491518">
                  <a:extLst>
                    <a:ext uri="{9D8B030D-6E8A-4147-A177-3AD203B41FA5}">
                      <a16:colId xmlns:a16="http://schemas.microsoft.com/office/drawing/2014/main" val="20003"/>
                    </a:ext>
                  </a:extLst>
                </a:gridCol>
                <a:gridCol w="3796593">
                  <a:extLst>
                    <a:ext uri="{9D8B030D-6E8A-4147-A177-3AD203B41FA5}">
                      <a16:colId xmlns:a16="http://schemas.microsoft.com/office/drawing/2014/main" val="20004"/>
                    </a:ext>
                  </a:extLst>
                </a:gridCol>
              </a:tblGrid>
              <a:tr h="472718">
                <a:tc>
                  <a:txBody>
                    <a:bodyPr/>
                    <a:lstStyle/>
                    <a:p>
                      <a:pPr>
                        <a:spcAft>
                          <a:spcPts val="0"/>
                        </a:spcAft>
                      </a:pPr>
                      <a:r>
                        <a:rPr lang="cs-CZ" sz="1200" cap="small" dirty="0">
                          <a:effectLst/>
                        </a:rPr>
                        <a:t> </a:t>
                      </a:r>
                      <a:endParaRPr lang="cs-CZ" sz="1200" dirty="0">
                        <a:effectLst/>
                      </a:endParaRPr>
                    </a:p>
                    <a:p>
                      <a:pPr algn="ctr">
                        <a:spcAft>
                          <a:spcPts val="0"/>
                        </a:spcAft>
                      </a:pPr>
                      <a:r>
                        <a:rPr lang="cs-CZ" sz="1200" cap="small" dirty="0">
                          <a:effectLst/>
                        </a:rPr>
                        <a:t>rozhodnutí</a:t>
                      </a:r>
                      <a:endParaRPr lang="cs-CZ" sz="1200" dirty="0">
                        <a:effectLst/>
                        <a:latin typeface="Times New Roman"/>
                        <a:ea typeface="Times New Roman"/>
                      </a:endParaRPr>
                    </a:p>
                  </a:txBody>
                  <a:tcPr marL="48347" marR="48347" marT="0" marB="0"/>
                </a:tc>
                <a:tc>
                  <a:txBody>
                    <a:bodyPr/>
                    <a:lstStyle/>
                    <a:p>
                      <a:pPr>
                        <a:spcAft>
                          <a:spcPts val="0"/>
                        </a:spcAft>
                      </a:pPr>
                      <a:r>
                        <a:rPr lang="cs-CZ" sz="1200" cap="small" dirty="0">
                          <a:effectLst/>
                        </a:rPr>
                        <a:t> </a:t>
                      </a:r>
                      <a:endParaRPr lang="cs-CZ" sz="1200" dirty="0">
                        <a:effectLst/>
                      </a:endParaRPr>
                    </a:p>
                    <a:p>
                      <a:pPr algn="ctr">
                        <a:spcAft>
                          <a:spcPts val="0"/>
                        </a:spcAft>
                      </a:pPr>
                      <a:r>
                        <a:rPr lang="cs-CZ" sz="1200" cap="small" dirty="0">
                          <a:effectLst/>
                        </a:rPr>
                        <a:t>publikováno</a:t>
                      </a:r>
                      <a:endParaRPr lang="cs-CZ" sz="1200" dirty="0">
                        <a:effectLst/>
                        <a:latin typeface="Times New Roman"/>
                        <a:ea typeface="Times New Roman"/>
                      </a:endParaRPr>
                    </a:p>
                  </a:txBody>
                  <a:tcPr marL="48347" marR="48347" marT="0" marB="0"/>
                </a:tc>
                <a:tc>
                  <a:txBody>
                    <a:bodyPr/>
                    <a:lstStyle/>
                    <a:p>
                      <a:pPr>
                        <a:spcAft>
                          <a:spcPts val="0"/>
                        </a:spcAft>
                      </a:pPr>
                      <a:r>
                        <a:rPr lang="cs-CZ" sz="1200" cap="small" dirty="0">
                          <a:effectLst/>
                        </a:rPr>
                        <a:t> </a:t>
                      </a:r>
                      <a:endParaRPr lang="cs-CZ" sz="1200" dirty="0">
                        <a:effectLst/>
                      </a:endParaRPr>
                    </a:p>
                    <a:p>
                      <a:pPr algn="ctr">
                        <a:spcAft>
                          <a:spcPts val="0"/>
                        </a:spcAft>
                      </a:pPr>
                      <a:r>
                        <a:rPr lang="cs-CZ" sz="1200" cap="small" dirty="0">
                          <a:effectLst/>
                        </a:rPr>
                        <a:t>předmět</a:t>
                      </a:r>
                      <a:endParaRPr lang="cs-CZ" sz="1200" dirty="0">
                        <a:effectLst/>
                        <a:latin typeface="Times New Roman"/>
                        <a:ea typeface="Times New Roman"/>
                      </a:endParaRPr>
                    </a:p>
                  </a:txBody>
                  <a:tcPr marL="48347" marR="48347" marT="0" marB="0"/>
                </a:tc>
                <a:tc>
                  <a:txBody>
                    <a:bodyPr/>
                    <a:lstStyle/>
                    <a:p>
                      <a:pPr>
                        <a:spcAft>
                          <a:spcPts val="0"/>
                        </a:spcAft>
                      </a:pPr>
                      <a:r>
                        <a:rPr lang="cs-CZ" sz="1200" cap="small" dirty="0">
                          <a:effectLst/>
                        </a:rPr>
                        <a:t> </a:t>
                      </a:r>
                      <a:endParaRPr lang="cs-CZ" sz="1200" dirty="0">
                        <a:effectLst/>
                      </a:endParaRPr>
                    </a:p>
                    <a:p>
                      <a:pPr algn="ctr">
                        <a:spcAft>
                          <a:spcPts val="0"/>
                        </a:spcAft>
                      </a:pPr>
                      <a:r>
                        <a:rPr lang="cs-CZ" sz="1200" cap="small" dirty="0">
                          <a:effectLst/>
                        </a:rPr>
                        <a:t>vztah k právním předpisům</a:t>
                      </a:r>
                      <a:endParaRPr lang="cs-CZ" sz="1200" dirty="0">
                        <a:effectLst/>
                      </a:endParaRPr>
                    </a:p>
                    <a:p>
                      <a:pPr>
                        <a:spcAft>
                          <a:spcPts val="0"/>
                        </a:spcAft>
                      </a:pPr>
                      <a:r>
                        <a:rPr lang="cs-CZ" sz="1200" cap="small" dirty="0">
                          <a:effectLst/>
                        </a:rPr>
                        <a:t> </a:t>
                      </a:r>
                      <a:endParaRPr lang="cs-CZ" sz="1200" dirty="0">
                        <a:effectLst/>
                        <a:latin typeface="Times New Roman"/>
                        <a:ea typeface="Times New Roman"/>
                      </a:endParaRPr>
                    </a:p>
                  </a:txBody>
                  <a:tcPr marL="48347" marR="48347" marT="0" marB="0"/>
                </a:tc>
                <a:tc>
                  <a:txBody>
                    <a:bodyPr/>
                    <a:lstStyle/>
                    <a:p>
                      <a:pPr>
                        <a:spcAft>
                          <a:spcPts val="0"/>
                        </a:spcAft>
                      </a:pPr>
                      <a:r>
                        <a:rPr lang="cs-CZ" sz="1200" cap="small" dirty="0">
                          <a:effectLst/>
                        </a:rPr>
                        <a:t> </a:t>
                      </a:r>
                      <a:endParaRPr lang="cs-CZ" sz="1200" dirty="0">
                        <a:effectLst/>
                      </a:endParaRPr>
                    </a:p>
                    <a:p>
                      <a:pPr algn="ctr">
                        <a:spcAft>
                          <a:spcPts val="0"/>
                        </a:spcAft>
                      </a:pPr>
                      <a:r>
                        <a:rPr lang="cs-CZ" sz="1200" cap="small" dirty="0">
                          <a:effectLst/>
                        </a:rPr>
                        <a:t>právní věta</a:t>
                      </a:r>
                      <a:endParaRPr lang="cs-CZ" sz="1200" dirty="0">
                        <a:effectLst/>
                      </a:endParaRPr>
                    </a:p>
                    <a:p>
                      <a:pPr>
                        <a:spcAft>
                          <a:spcPts val="0"/>
                        </a:spcAft>
                      </a:pPr>
                      <a:r>
                        <a:rPr lang="cs-CZ" sz="1200" cap="small" dirty="0">
                          <a:effectLst/>
                        </a:rPr>
                        <a:t> </a:t>
                      </a:r>
                      <a:endParaRPr lang="cs-CZ" sz="1200" dirty="0">
                        <a:effectLst/>
                        <a:latin typeface="Times New Roman"/>
                        <a:ea typeface="Times New Roman"/>
                      </a:endParaRPr>
                    </a:p>
                  </a:txBody>
                  <a:tcPr marL="48347" marR="48347" marT="0" marB="0"/>
                </a:tc>
                <a:extLst>
                  <a:ext uri="{0D108BD9-81ED-4DB2-BD59-A6C34878D82A}">
                    <a16:rowId xmlns:a16="http://schemas.microsoft.com/office/drawing/2014/main" val="10000"/>
                  </a:ext>
                </a:extLst>
              </a:tr>
              <a:tr h="2908607">
                <a:tc>
                  <a:txBody>
                    <a:bodyPr/>
                    <a:lstStyle/>
                    <a:p>
                      <a:pPr>
                        <a:spcAft>
                          <a:spcPts val="0"/>
                        </a:spcAft>
                      </a:pPr>
                      <a:r>
                        <a:rPr lang="cs-CZ" sz="1200" dirty="0">
                          <a:effectLst/>
                        </a:rPr>
                        <a:t>Nález </a:t>
                      </a:r>
                      <a:r>
                        <a:rPr lang="cs-CZ" sz="1200" dirty="0" err="1">
                          <a:effectLst/>
                        </a:rPr>
                        <a:t>sp</a:t>
                      </a:r>
                      <a:r>
                        <a:rPr lang="cs-CZ" sz="1200" dirty="0">
                          <a:effectLst/>
                        </a:rPr>
                        <a:t>. zn.</a:t>
                      </a:r>
                    </a:p>
                    <a:p>
                      <a:pPr>
                        <a:spcAft>
                          <a:spcPts val="0"/>
                        </a:spcAft>
                      </a:pPr>
                      <a:r>
                        <a:rPr lang="cs-CZ" sz="1200" dirty="0">
                          <a:effectLst/>
                        </a:rPr>
                        <a:t>II. ÚS 3323/14</a:t>
                      </a:r>
                    </a:p>
                    <a:p>
                      <a:pPr>
                        <a:spcAft>
                          <a:spcPts val="0"/>
                        </a:spcAft>
                      </a:pPr>
                      <a:r>
                        <a:rPr lang="cs-CZ" sz="1200" dirty="0">
                          <a:effectLst/>
                        </a:rPr>
                        <a:t>ze dne 8. 2. 2015</a:t>
                      </a:r>
                      <a:endParaRPr lang="cs-CZ" sz="1200" dirty="0">
                        <a:effectLst/>
                        <a:latin typeface="Times New Roman"/>
                        <a:ea typeface="Times New Roman"/>
                      </a:endParaRPr>
                    </a:p>
                  </a:txBody>
                  <a:tcPr marL="48347" marR="48347" marT="0" marB="0"/>
                </a:tc>
                <a:tc>
                  <a:txBody>
                    <a:bodyPr/>
                    <a:lstStyle/>
                    <a:p>
                      <a:pPr algn="ctr">
                        <a:spcAft>
                          <a:spcPts val="0"/>
                        </a:spcAft>
                      </a:pPr>
                      <a:r>
                        <a:rPr lang="cs-CZ" sz="1200" dirty="0">
                          <a:effectLst/>
                        </a:rPr>
                        <a:t>www.concourt.cz</a:t>
                      </a:r>
                      <a:endParaRPr lang="cs-CZ" sz="1200" dirty="0">
                        <a:effectLst/>
                        <a:latin typeface="Times New Roman"/>
                        <a:ea typeface="Times New Roman"/>
                      </a:endParaRPr>
                    </a:p>
                  </a:txBody>
                  <a:tcPr marL="48347" marR="48347" marT="0" marB="0"/>
                </a:tc>
                <a:tc>
                  <a:txBody>
                    <a:bodyPr/>
                    <a:lstStyle/>
                    <a:p>
                      <a:pPr>
                        <a:spcAft>
                          <a:spcPts val="0"/>
                        </a:spcAft>
                      </a:pPr>
                      <a:r>
                        <a:rPr lang="cs-CZ" sz="1200" dirty="0">
                          <a:effectLst/>
                        </a:rPr>
                        <a:t>Ke změně pracovního poměru sjednaného na dobu určitou na pracovní poměr na dobu neurčitou podle § 39 odst. 5 zákoníku práce</a:t>
                      </a:r>
                    </a:p>
                    <a:p>
                      <a:pPr>
                        <a:spcAft>
                          <a:spcPts val="0"/>
                        </a:spcAft>
                      </a:pPr>
                      <a:r>
                        <a:rPr lang="cs-CZ" sz="1200" dirty="0">
                          <a:effectLst/>
                        </a:rPr>
                        <a:t> </a:t>
                      </a:r>
                    </a:p>
                    <a:p>
                      <a:pPr>
                        <a:spcAft>
                          <a:spcPts val="0"/>
                        </a:spcAft>
                      </a:pPr>
                      <a:r>
                        <a:rPr lang="cs-CZ" sz="1200" dirty="0">
                          <a:effectLst/>
                        </a:rPr>
                        <a:t> </a:t>
                      </a:r>
                    </a:p>
                    <a:p>
                      <a:pPr>
                        <a:spcAft>
                          <a:spcPts val="0"/>
                        </a:spcAft>
                      </a:pPr>
                      <a:r>
                        <a:rPr lang="cs-CZ" sz="1200" dirty="0">
                          <a:effectLst/>
                        </a:rPr>
                        <a:t> </a:t>
                      </a:r>
                    </a:p>
                    <a:p>
                      <a:pPr>
                        <a:spcAft>
                          <a:spcPts val="0"/>
                        </a:spcAft>
                      </a:pPr>
                      <a:r>
                        <a:rPr lang="cs-CZ" sz="1200" dirty="0">
                          <a:effectLst/>
                        </a:rPr>
                        <a:t> </a:t>
                      </a:r>
                    </a:p>
                    <a:p>
                      <a:pPr>
                        <a:spcAft>
                          <a:spcPts val="0"/>
                        </a:spcAft>
                      </a:pPr>
                      <a:r>
                        <a:rPr lang="cs-CZ" sz="1200" dirty="0">
                          <a:effectLst/>
                        </a:rPr>
                        <a:t> </a:t>
                      </a:r>
                      <a:endParaRPr lang="cs-CZ" sz="1200" dirty="0">
                        <a:effectLst/>
                        <a:latin typeface="Times New Roman"/>
                        <a:ea typeface="Times New Roman"/>
                      </a:endParaRPr>
                    </a:p>
                  </a:txBody>
                  <a:tcPr marL="48347" marR="48347" marT="0" marB="0"/>
                </a:tc>
                <a:tc>
                  <a:txBody>
                    <a:bodyPr/>
                    <a:lstStyle/>
                    <a:p>
                      <a:pPr>
                        <a:spcAft>
                          <a:spcPts val="0"/>
                        </a:spcAft>
                      </a:pPr>
                      <a:r>
                        <a:rPr lang="cs-CZ" sz="1200" dirty="0">
                          <a:effectLst/>
                        </a:rPr>
                        <a:t>čl. 36 odst. 1 LZPS, § 39 odst. 2, 4 a 5 ZP,</a:t>
                      </a:r>
                    </a:p>
                    <a:p>
                      <a:pPr>
                        <a:spcAft>
                          <a:spcPts val="0"/>
                        </a:spcAft>
                      </a:pPr>
                      <a:r>
                        <a:rPr lang="cs-CZ" sz="1200" dirty="0">
                          <a:effectLst/>
                        </a:rPr>
                        <a:t>§ 80 písm. c) a § 237 OSŘ</a:t>
                      </a:r>
                    </a:p>
                    <a:p>
                      <a:pPr>
                        <a:spcAft>
                          <a:spcPts val="0"/>
                        </a:spcAft>
                      </a:pPr>
                      <a:r>
                        <a:rPr lang="cs-CZ" sz="1200" dirty="0">
                          <a:effectLst/>
                        </a:rPr>
                        <a:t> </a:t>
                      </a:r>
                      <a:endParaRPr lang="cs-CZ" sz="1200" dirty="0">
                        <a:effectLst/>
                        <a:latin typeface="Times New Roman"/>
                        <a:ea typeface="Times New Roman"/>
                      </a:endParaRPr>
                    </a:p>
                  </a:txBody>
                  <a:tcPr marL="48347" marR="48347" marT="0" marB="0"/>
                </a:tc>
                <a:tc>
                  <a:txBody>
                    <a:bodyPr/>
                    <a:lstStyle/>
                    <a:p>
                      <a:pPr marL="457200" algn="just">
                        <a:lnSpc>
                          <a:spcPct val="107000"/>
                        </a:lnSpc>
                        <a:spcAft>
                          <a:spcPts val="0"/>
                        </a:spcAft>
                      </a:pPr>
                      <a:r>
                        <a:rPr lang="cs-CZ" sz="1200" dirty="0">
                          <a:effectLst/>
                        </a:rPr>
                        <a:t>Návrh podle § 39 odst. 5 ZP nelze zaměňovat s určovací žalobou podle § 80 písm. c) OSŘ. Je tomu tak proto, že žaloba na určení podle ZP je vztahu speciality k určovací žalobě podle § 80 písm. c) OSŘ a rovněž proto, aby po uplynutí uvedené dvouměsíční lhůty (při splnění zákonem stanovených podmínek) mohla nastoupit domněnka o sjednání pracovního poměru na dobu neurčitou. Nebylo by totiž v souladu s ochranou zaměstnance, musel-li by – jsa přesvědčen o nesprávnosti postupu zaměstnavatele – kromě písemného oznámení zaměstnavateli iniciovat svým návrhem ještě soudní řízení, kdežto zaměstnavatel by mohl zůstat po celou dobu pasivní. </a:t>
                      </a:r>
                      <a:r>
                        <a:rPr lang="cs-CZ" sz="1200" b="1" u="sng" dirty="0">
                          <a:effectLst/>
                        </a:rPr>
                        <a:t>Oznámí-li proto zaměstnanec zaměstnavateli v souladu s podmínkami obsaženými v § 39 ZP, že trvá na tom, aby ho dále zaměstnával, a není-li zaměstnancem ani zaměstnavatelem podána speciální žaloba ve zmíněné dvouměsíční lhůtě, pak se jedná o pracovní poměr na dobu neurčitou.</a:t>
                      </a:r>
                      <a:endParaRPr lang="cs-CZ" sz="1200" b="1" u="sng" dirty="0">
                        <a:effectLst/>
                        <a:latin typeface="Calibri"/>
                        <a:ea typeface="Calibri"/>
                        <a:cs typeface="Times New Roman"/>
                      </a:endParaRPr>
                    </a:p>
                  </a:txBody>
                  <a:tcPr marL="48347" marR="48347"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104665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Schválená změna</a:t>
            </a:r>
          </a:p>
        </p:txBody>
      </p:sp>
      <p:sp>
        <p:nvSpPr>
          <p:cNvPr id="3" name="Zástupný symbol pro obsah 2"/>
          <p:cNvSpPr>
            <a:spLocks noGrp="1"/>
          </p:cNvSpPr>
          <p:nvPr>
            <p:ph idx="1"/>
          </p:nvPr>
        </p:nvSpPr>
        <p:spPr/>
        <p:txBody>
          <a:bodyPr/>
          <a:lstStyle/>
          <a:p>
            <a:r>
              <a:rPr lang="cs-CZ" dirty="0"/>
              <a:t>Ruší se odst. 3 § 23a – celková doba trvání pracovního poměru na dobu určitou nesmí přesáhnout 3 roky</a:t>
            </a:r>
          </a:p>
          <a:p>
            <a:r>
              <a:rPr lang="cs-CZ" dirty="0"/>
              <a:t>Výjimky z uzavírání PP na dobu určitou – ustanovení § 39 odst. 4 ZP tím není dotčeno</a:t>
            </a:r>
          </a:p>
          <a:p>
            <a:r>
              <a:rPr lang="cs-CZ" b="1" dirty="0">
                <a:solidFill>
                  <a:schemeClr val="tx2"/>
                </a:solidFill>
              </a:rPr>
              <a:t>Nové pravidlo:</a:t>
            </a:r>
          </a:p>
          <a:p>
            <a:r>
              <a:rPr lang="cs-CZ" b="1" dirty="0">
                <a:solidFill>
                  <a:schemeClr val="tx2"/>
                </a:solidFill>
              </a:rPr>
              <a:t>minimálně 12 měsíců až 3 roky + minimálně 12měsíců až 3 roky + minimálně 12 měsíců  až 3 roky. </a:t>
            </a:r>
          </a:p>
          <a:p>
            <a:r>
              <a:rPr lang="cs-CZ" b="1" dirty="0">
                <a:solidFill>
                  <a:schemeClr val="tx2"/>
                </a:solidFill>
              </a:rPr>
              <a:t>Další pracovní poměr na dobu určitou až po 3 letech od uplynutí posledního pracovního poměru</a:t>
            </a:r>
          </a:p>
          <a:p>
            <a:endParaRPr lang="cs-CZ" dirty="0"/>
          </a:p>
          <a:p>
            <a:endParaRPr lang="cs-CZ" dirty="0"/>
          </a:p>
        </p:txBody>
      </p:sp>
    </p:spTree>
    <p:extLst>
      <p:ext uri="{BB962C8B-B14F-4D97-AF65-F5344CB8AC3E}">
        <p14:creationId xmlns:p14="http://schemas.microsoft.com/office/powerpoint/2010/main" val="19175110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b="1" dirty="0">
                <a:solidFill>
                  <a:schemeClr val="tx2"/>
                </a:solidFill>
              </a:rPr>
              <a:t>Další vzdělávání pedagogických pracovníků</a:t>
            </a:r>
          </a:p>
        </p:txBody>
      </p:sp>
      <p:sp>
        <p:nvSpPr>
          <p:cNvPr id="3" name="Zástupný symbol pro obsah 2"/>
          <p:cNvSpPr>
            <a:spLocks noGrp="1"/>
          </p:cNvSpPr>
          <p:nvPr>
            <p:ph idx="1"/>
          </p:nvPr>
        </p:nvSpPr>
        <p:spPr/>
        <p:txBody>
          <a:bodyPr>
            <a:normAutofit/>
          </a:bodyPr>
          <a:lstStyle/>
          <a:p>
            <a:r>
              <a:rPr lang="cs-CZ" dirty="0"/>
              <a:t>Povinnost dalšího vzdělávání (obnovování, udržování, doplňování kvalifikace) – není potřeba akreditace MŠMT</a:t>
            </a:r>
          </a:p>
          <a:p>
            <a:r>
              <a:rPr lang="cs-CZ" dirty="0"/>
              <a:t>Zvyšování, získávání, rozšiřování kvalifikace – možnost podle zájmu zaměstnavatele – bude i nadále podléhat akreditaci MŠMT</a:t>
            </a:r>
          </a:p>
          <a:p>
            <a:r>
              <a:rPr lang="cs-CZ" b="1" dirty="0"/>
              <a:t>Plán dalšího vzdělávání</a:t>
            </a:r>
          </a:p>
          <a:p>
            <a:pPr lvl="1"/>
            <a:r>
              <a:rPr lang="cs-CZ" dirty="0"/>
              <a:t>Projednání s odborovou organizací</a:t>
            </a:r>
          </a:p>
          <a:p>
            <a:pPr lvl="1"/>
            <a:r>
              <a:rPr lang="cs-CZ" dirty="0"/>
              <a:t>Přihlédnutí ke studijním zájmům pedagogického pracovníka</a:t>
            </a:r>
          </a:p>
          <a:p>
            <a:pPr lvl="1"/>
            <a:r>
              <a:rPr lang="cs-CZ" dirty="0"/>
              <a:t>Přihlédnutí k potřebám a rozpočtu školy</a:t>
            </a:r>
          </a:p>
          <a:p>
            <a:endParaRPr lang="cs-CZ" dirty="0"/>
          </a:p>
        </p:txBody>
      </p:sp>
    </p:spTree>
    <p:extLst>
      <p:ext uri="{BB962C8B-B14F-4D97-AF65-F5344CB8AC3E}">
        <p14:creationId xmlns:p14="http://schemas.microsoft.com/office/powerpoint/2010/main" val="24069091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2"/>
                </a:solidFill>
              </a:rPr>
              <a:t>Volno na samostudium</a:t>
            </a:r>
          </a:p>
        </p:txBody>
      </p:sp>
      <p:sp>
        <p:nvSpPr>
          <p:cNvPr id="3" name="Zástupný symbol pro obsah 2"/>
          <p:cNvSpPr>
            <a:spLocks noGrp="1"/>
          </p:cNvSpPr>
          <p:nvPr>
            <p:ph idx="1"/>
          </p:nvPr>
        </p:nvSpPr>
        <p:spPr/>
        <p:txBody>
          <a:bodyPr>
            <a:normAutofit fontScale="92500" lnSpcReduction="20000"/>
          </a:bodyPr>
          <a:lstStyle/>
          <a:p>
            <a:r>
              <a:rPr lang="cs-CZ" dirty="0"/>
              <a:t>12 pracovních dnů ve školním roce</a:t>
            </a:r>
          </a:p>
          <a:p>
            <a:pPr lvl="1"/>
            <a:r>
              <a:rPr lang="cs-CZ" dirty="0"/>
              <a:t>nebrání-li tomu vážné provozní důvody</a:t>
            </a:r>
          </a:p>
          <a:p>
            <a:pPr lvl="1"/>
            <a:r>
              <a:rPr lang="cs-CZ" dirty="0"/>
              <a:t>Nebrání-li tomu účast pedagogického pracovníka na dalším vzdělávání (upevňování kvalifikace i zvyšování kvalifikace)</a:t>
            </a:r>
          </a:p>
          <a:p>
            <a:r>
              <a:rPr lang="cs-CZ" dirty="0"/>
              <a:t>Dobu určuje ředitel školy</a:t>
            </a:r>
          </a:p>
          <a:p>
            <a:r>
              <a:rPr lang="cs-CZ" dirty="0"/>
              <a:t>Přísluší náhrada platu = výše ušlého platu</a:t>
            </a:r>
          </a:p>
          <a:p>
            <a:r>
              <a:rPr lang="cs-CZ" dirty="0"/>
              <a:t>Krácení volna na samostudium</a:t>
            </a:r>
          </a:p>
          <a:p>
            <a:pPr lvl="1"/>
            <a:r>
              <a:rPr lang="cs-CZ" dirty="0"/>
              <a:t>Za každý měsíc trvání pracovního poměru ve školním roce =1/12 volna na samostudium</a:t>
            </a:r>
          </a:p>
          <a:p>
            <a:pPr lvl="1"/>
            <a:r>
              <a:rPr lang="cs-CZ" dirty="0"/>
              <a:t>Kratší než stanovená týdenní pracovní doba</a:t>
            </a:r>
          </a:p>
          <a:p>
            <a:r>
              <a:rPr lang="cs-CZ" dirty="0"/>
              <a:t>Nevyčerpané volno bez dalších nároků zaniká</a:t>
            </a:r>
          </a:p>
          <a:p>
            <a:r>
              <a:rPr lang="cs-CZ" dirty="0"/>
              <a:t>Považuje se za překážku v práci na straně zaměstnance</a:t>
            </a:r>
          </a:p>
        </p:txBody>
      </p:sp>
    </p:spTree>
    <p:extLst>
      <p:ext uri="{BB962C8B-B14F-4D97-AF65-F5344CB8AC3E}">
        <p14:creationId xmlns:p14="http://schemas.microsoft.com/office/powerpoint/2010/main" val="48826506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Schválená změna – volno na samostudium</a:t>
            </a:r>
          </a:p>
        </p:txBody>
      </p:sp>
      <p:sp>
        <p:nvSpPr>
          <p:cNvPr id="3" name="Zástupný symbol pro obsah 2"/>
          <p:cNvSpPr>
            <a:spLocks noGrp="1"/>
          </p:cNvSpPr>
          <p:nvPr>
            <p:ph idx="1"/>
          </p:nvPr>
        </p:nvSpPr>
        <p:spPr/>
        <p:txBody>
          <a:bodyPr/>
          <a:lstStyle/>
          <a:p>
            <a:r>
              <a:rPr lang="cs-CZ" dirty="0"/>
              <a:t>Krácení pouze z jednoho důvodu – toho, který převažuje</a:t>
            </a:r>
          </a:p>
          <a:p>
            <a:r>
              <a:rPr lang="cs-CZ" dirty="0"/>
              <a:t>Jestliže snížení rozsahu volna činí necelý den, zaokrouhlí se na půlden.</a:t>
            </a:r>
          </a:p>
          <a:p>
            <a:pPr indent="450215" algn="just">
              <a:lnSpc>
                <a:spcPct val="107000"/>
              </a:lnSpc>
              <a:spcAft>
                <a:spcPts val="800"/>
              </a:spcAft>
            </a:pPr>
            <a:r>
              <a:rPr lang="cs-CZ" b="1" dirty="0">
                <a:effectLst/>
                <a:ea typeface="Calibri" panose="020F0502020204030204" pitchFamily="34" charset="0"/>
                <a:cs typeface="Times New Roman" panose="02020603050405020304" pitchFamily="18" charset="0"/>
              </a:rPr>
              <a:t>V případě souběhu důvodů snížení rozsahu volna k samostudiu podle věty třetí a čtvrté se sníží rozsah volna k samostudiu podle důvodu, který z hlediska snížení jeho rozsahu převažuje. Jestliže snížení rozsahu volna činí necelý den, zaokrouhlí se na půlden.</a:t>
            </a:r>
            <a:endParaRPr lang="cs-CZ"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817423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Nový § 24a – Adaptační období učitele</a:t>
            </a:r>
          </a:p>
        </p:txBody>
      </p:sp>
      <p:sp>
        <p:nvSpPr>
          <p:cNvPr id="3" name="Zástupný symbol pro obsah 2"/>
          <p:cNvSpPr>
            <a:spLocks noGrp="1"/>
          </p:cNvSpPr>
          <p:nvPr>
            <p:ph idx="1"/>
          </p:nvPr>
        </p:nvSpPr>
        <p:spPr/>
        <p:txBody>
          <a:bodyPr>
            <a:normAutofit/>
          </a:bodyPr>
          <a:lstStyle/>
          <a:p>
            <a:pPr indent="450215" algn="just">
              <a:lnSpc>
                <a:spcPct val="107000"/>
              </a:lnSpc>
              <a:spcAft>
                <a:spcPts val="800"/>
              </a:spcAft>
            </a:pPr>
            <a:r>
              <a:rPr lang="cs-CZ" b="1" dirty="0">
                <a:effectLst/>
                <a:ea typeface="Calibri" panose="020F0502020204030204" pitchFamily="34" charset="0"/>
                <a:cs typeface="Times New Roman" panose="02020603050405020304" pitchFamily="18" charset="0"/>
              </a:rPr>
              <a:t>Právnická osoba vykonávající činnost školy podporuje začínajícího učitele po dobu jeho adaptačního období, a to zejména tím, že určí uvádějícího učitele. Adaptační období učitele je období od vzniku prvního pracovního poměru do skončení 2 let trvání pracovního poměru k právnické osobě vykonávající činnost školy. Adaptační období učitele se prodlužuje o dobu trvání celodenních překážek v práci, pro které učitel práci nekoná, pokud tyto překážky trvají nepřetržitě déle než 4 měsíce.</a:t>
            </a:r>
            <a:endParaRPr lang="cs-CZ"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2262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3A2389-3A6D-9703-9262-9E0F9F1E9655}"/>
              </a:ext>
            </a:extLst>
          </p:cNvPr>
          <p:cNvSpPr>
            <a:spLocks noGrp="1"/>
          </p:cNvSpPr>
          <p:nvPr>
            <p:ph type="title"/>
          </p:nvPr>
        </p:nvSpPr>
        <p:spPr/>
        <p:txBody>
          <a:bodyPr/>
          <a:lstStyle/>
          <a:p>
            <a:r>
              <a:rPr lang="cs-CZ" b="1" dirty="0">
                <a:solidFill>
                  <a:schemeClr val="tx2"/>
                </a:solidFill>
              </a:rPr>
              <a:t>§ 24b – Uvádějící učitel</a:t>
            </a:r>
          </a:p>
        </p:txBody>
      </p:sp>
      <p:sp>
        <p:nvSpPr>
          <p:cNvPr id="3" name="Zástupný obsah 2">
            <a:extLst>
              <a:ext uri="{FF2B5EF4-FFF2-40B4-BE49-F238E27FC236}">
                <a16:creationId xmlns:a16="http://schemas.microsoft.com/office/drawing/2014/main" id="{8FD9CABD-8E85-1527-5C46-AA070609BDCC}"/>
              </a:ext>
            </a:extLst>
          </p:cNvPr>
          <p:cNvSpPr>
            <a:spLocks noGrp="1"/>
          </p:cNvSpPr>
          <p:nvPr>
            <p:ph idx="1"/>
          </p:nvPr>
        </p:nvSpPr>
        <p:spPr/>
        <p:txBody>
          <a:bodyPr/>
          <a:lstStyle/>
          <a:p>
            <a:pPr indent="450215" algn="just">
              <a:lnSpc>
                <a:spcPct val="107000"/>
              </a:lnSpc>
              <a:spcAft>
                <a:spcPts val="800"/>
              </a:spcAft>
            </a:pPr>
            <a:r>
              <a:rPr lang="cs-CZ" b="1" dirty="0">
                <a:effectLst/>
                <a:ea typeface="Calibri" panose="020F0502020204030204" pitchFamily="34" charset="0"/>
                <a:cs typeface="Times New Roman" panose="02020603050405020304" pitchFamily="18" charset="0"/>
              </a:rPr>
              <a:t>Uvádějícím učitelem je učitel, který začínajícího učitele zejména metodicky vede po dobu jeho adaptačního období, průběžně a pravidelně s ním hodnotí jeho pedagogickou činnost a seznamuje ho s podmínkami provozu školy a s její dokumentací.</a:t>
            </a:r>
            <a:endParaRPr lang="cs-CZ"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3721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714398"/>
            <a:ext cx="10412896" cy="1143000"/>
          </a:xfrm>
        </p:spPr>
        <p:txBody>
          <a:bodyPr>
            <a:noAutofit/>
          </a:bodyPr>
          <a:lstStyle/>
          <a:p>
            <a:r>
              <a:rPr lang="cs-CZ" b="1" dirty="0">
                <a:solidFill>
                  <a:schemeClr val="tx2"/>
                </a:solidFill>
              </a:rPr>
              <a:t>Předpoklady pro výkon činnosti ředitele veřejné školy</a:t>
            </a:r>
          </a:p>
        </p:txBody>
      </p:sp>
      <p:sp>
        <p:nvSpPr>
          <p:cNvPr id="3" name="Zástupný symbol pro obsah 2"/>
          <p:cNvSpPr>
            <a:spLocks noGrp="1"/>
          </p:cNvSpPr>
          <p:nvPr>
            <p:ph idx="1"/>
          </p:nvPr>
        </p:nvSpPr>
        <p:spPr/>
        <p:txBody>
          <a:bodyPr>
            <a:normAutofit/>
          </a:bodyPr>
          <a:lstStyle/>
          <a:p>
            <a:pPr marL="0" indent="0">
              <a:buNone/>
            </a:pPr>
            <a:endParaRPr lang="cs-CZ" dirty="0"/>
          </a:p>
          <a:p>
            <a:r>
              <a:rPr lang="cs-CZ" dirty="0"/>
              <a:t>Podmínka praxe pro možnost přihlásit se do KŘ</a:t>
            </a:r>
          </a:p>
          <a:p>
            <a:r>
              <a:rPr lang="cs-CZ" dirty="0"/>
              <a:t>Získání nejpozději do </a:t>
            </a:r>
            <a:r>
              <a:rPr lang="cs-CZ" b="1" dirty="0"/>
              <a:t>3</a:t>
            </a:r>
            <a:r>
              <a:rPr lang="cs-CZ" dirty="0"/>
              <a:t> let ode dne, kdy začal vykonávat činnost ředitele školy, znalosti v oblasti řízení školství absolvováním studia pro ředitele škol v rámci DVPP (100 hodin, zkouška)nebo </a:t>
            </a:r>
            <a:r>
              <a:rPr lang="cs-CZ" strike="sngStrike" dirty="0"/>
              <a:t>školský management</a:t>
            </a:r>
            <a:r>
              <a:rPr lang="cs-CZ" dirty="0"/>
              <a:t> </a:t>
            </a:r>
            <a:r>
              <a:rPr lang="cs-CZ" b="1" dirty="0">
                <a:effectLst/>
                <a:ea typeface="Calibri" panose="020F0502020204030204" pitchFamily="34" charset="0"/>
              </a:rPr>
              <a:t>zaměřeném na organizaci a řízení školství </a:t>
            </a:r>
            <a:r>
              <a:rPr lang="cs-CZ" dirty="0"/>
              <a:t>nebo CŽV VŠ (350 hodin, závěrečná práce, ústní zkouška) </a:t>
            </a:r>
            <a:r>
              <a:rPr lang="cs-CZ" b="1" dirty="0">
                <a:effectLst/>
                <a:ea typeface="Calibri" panose="020F0502020204030204" pitchFamily="34" charset="0"/>
              </a:rPr>
              <a:t>a akreditovaném pro další vzdělávání pedagogických pracovníků</a:t>
            </a:r>
            <a:endParaRPr lang="cs-CZ" dirty="0"/>
          </a:p>
          <a:p>
            <a:pPr marL="0" indent="0">
              <a:buNone/>
            </a:pPr>
            <a:endParaRPr lang="cs-CZ" dirty="0"/>
          </a:p>
        </p:txBody>
      </p:sp>
    </p:spTree>
    <p:extLst>
      <p:ext uri="{BB962C8B-B14F-4D97-AF65-F5344CB8AC3E}">
        <p14:creationId xmlns:p14="http://schemas.microsoft.com/office/powerpoint/2010/main" val="27026213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FC0F0E-18A6-BAF9-BD46-A737FC80F098}"/>
              </a:ext>
            </a:extLst>
          </p:cNvPr>
          <p:cNvSpPr>
            <a:spLocks noGrp="1"/>
          </p:cNvSpPr>
          <p:nvPr>
            <p:ph type="title"/>
          </p:nvPr>
        </p:nvSpPr>
        <p:spPr/>
        <p:txBody>
          <a:bodyPr/>
          <a:lstStyle/>
          <a:p>
            <a:r>
              <a:rPr lang="cs-CZ" b="1" dirty="0">
                <a:solidFill>
                  <a:schemeClr val="tx2"/>
                </a:solidFill>
              </a:rPr>
              <a:t>§ 24c – Provázející učitel</a:t>
            </a:r>
          </a:p>
        </p:txBody>
      </p:sp>
      <p:sp>
        <p:nvSpPr>
          <p:cNvPr id="3" name="Zástupný obsah 2">
            <a:extLst>
              <a:ext uri="{FF2B5EF4-FFF2-40B4-BE49-F238E27FC236}">
                <a16:creationId xmlns:a16="http://schemas.microsoft.com/office/drawing/2014/main" id="{2AAF7FBF-8807-2240-4BD2-475399916851}"/>
              </a:ext>
            </a:extLst>
          </p:cNvPr>
          <p:cNvSpPr>
            <a:spLocks noGrp="1"/>
          </p:cNvSpPr>
          <p:nvPr>
            <p:ph idx="1"/>
          </p:nvPr>
        </p:nvSpPr>
        <p:spPr/>
        <p:txBody>
          <a:bodyPr/>
          <a:lstStyle/>
          <a:p>
            <a:pPr indent="450215" algn="just">
              <a:lnSpc>
                <a:spcPct val="107000"/>
              </a:lnSpc>
              <a:spcAft>
                <a:spcPts val="800"/>
              </a:spcAft>
            </a:pPr>
            <a:r>
              <a:rPr lang="cs-CZ" b="1" dirty="0">
                <a:effectLst/>
                <a:ea typeface="Calibri" panose="020F0502020204030204" pitchFamily="34" charset="0"/>
                <a:cs typeface="Times New Roman" panose="02020603050405020304" pitchFamily="18" charset="0"/>
              </a:rPr>
              <a:t>(1) Provázejícím učitelem je učitel, který metodicky vede žáka nebo studenta jiné školy nebo vysoké školy připravujícího se v rámci praktického vyučování, praktické přípravy nebo praxe na výkon povolání učitele.</a:t>
            </a:r>
            <a:endParaRPr lang="cs-CZ"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b="1" dirty="0">
                <a:effectLst/>
                <a:ea typeface="Calibri" panose="020F0502020204030204" pitchFamily="34" charset="0"/>
                <a:cs typeface="Times New Roman" panose="02020603050405020304" pitchFamily="18" charset="0"/>
              </a:rPr>
              <a:t>(2) Provázející učitel splňuje předpoklady podle § 3 a získal praxi spočívající ve výkonu přímé pedagogické činnosti v délce 5 let.</a:t>
            </a:r>
            <a:endParaRPr lang="cs-CZ"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2819867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0E580D-AC70-AE5C-8E92-3BBB83D3EA54}"/>
              </a:ext>
            </a:extLst>
          </p:cNvPr>
          <p:cNvSpPr>
            <a:spLocks noGrp="1"/>
          </p:cNvSpPr>
          <p:nvPr>
            <p:ph type="title"/>
          </p:nvPr>
        </p:nvSpPr>
        <p:spPr/>
        <p:txBody>
          <a:bodyPr/>
          <a:lstStyle/>
          <a:p>
            <a:r>
              <a:rPr lang="cs-CZ" b="1" dirty="0">
                <a:solidFill>
                  <a:schemeClr val="tx2"/>
                </a:solidFill>
              </a:rPr>
              <a:t>§ 24d – Třídní učitel</a:t>
            </a:r>
          </a:p>
        </p:txBody>
      </p:sp>
      <p:sp>
        <p:nvSpPr>
          <p:cNvPr id="3" name="Zástupný obsah 2">
            <a:extLst>
              <a:ext uri="{FF2B5EF4-FFF2-40B4-BE49-F238E27FC236}">
                <a16:creationId xmlns:a16="http://schemas.microsoft.com/office/drawing/2014/main" id="{75C2D400-A645-A57F-7752-CE3199F15829}"/>
              </a:ext>
            </a:extLst>
          </p:cNvPr>
          <p:cNvSpPr>
            <a:spLocks noGrp="1"/>
          </p:cNvSpPr>
          <p:nvPr>
            <p:ph idx="1"/>
          </p:nvPr>
        </p:nvSpPr>
        <p:spPr/>
        <p:txBody>
          <a:bodyPr/>
          <a:lstStyle/>
          <a:p>
            <a:pPr indent="450215" algn="just">
              <a:lnSpc>
                <a:spcPct val="107000"/>
              </a:lnSpc>
              <a:spcAft>
                <a:spcPts val="800"/>
              </a:spcAft>
            </a:pPr>
            <a:r>
              <a:rPr lang="cs-CZ" sz="2400" b="1" dirty="0">
                <a:effectLst/>
                <a:ea typeface="Times New Roman" panose="02020603050405020304" pitchFamily="18" charset="0"/>
                <a:cs typeface="Times New Roman" panose="02020603050405020304" pitchFamily="18" charset="0"/>
              </a:rPr>
              <a:t>(1) Třídní učitel v základní a střední škole vykonává ve třídě nebo třídách určených ředitelem školy práce související s přímou pedagogickou činností spočívající zejména v podpoře zdravých a funkčních vztahů mezi žáky, ve vytváření bezpečného a podnětného prostředí pro vývoj, výchovu a vzdělávání žáků ve spolupráci s jejich zákonnými zástupci i zaměstnanci školy a v dalších organizačních a administrativních činnostech.</a:t>
            </a:r>
            <a:endParaRPr lang="cs-CZ" sz="24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2400" b="1" dirty="0">
                <a:effectLst/>
                <a:ea typeface="Times New Roman" panose="02020603050405020304" pitchFamily="18" charset="0"/>
                <a:cs typeface="Times New Roman" panose="02020603050405020304" pitchFamily="18" charset="0"/>
              </a:rPr>
              <a:t>(2) Práce třídního učitele podle odstavce 1 vykonává také vedoucí oddělení na konzervatoři nebo základní umělecké škole a vedoucí studijní skupiny na vyšší odborné škole. </a:t>
            </a:r>
            <a:endParaRPr lang="cs-CZ" sz="24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660764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F76E7C-E492-FED9-11DF-3EDDB3FFE416}"/>
              </a:ext>
            </a:extLst>
          </p:cNvPr>
          <p:cNvSpPr>
            <a:spLocks noGrp="1"/>
          </p:cNvSpPr>
          <p:nvPr>
            <p:ph type="title"/>
          </p:nvPr>
        </p:nvSpPr>
        <p:spPr/>
        <p:txBody>
          <a:bodyPr/>
          <a:lstStyle/>
          <a:p>
            <a:r>
              <a:rPr lang="cs-CZ" b="1" dirty="0">
                <a:solidFill>
                  <a:schemeClr val="tx2"/>
                </a:solidFill>
              </a:rPr>
              <a:t>Přechodná ustanovení</a:t>
            </a:r>
          </a:p>
        </p:txBody>
      </p:sp>
      <p:sp>
        <p:nvSpPr>
          <p:cNvPr id="3" name="Zástupný obsah 2">
            <a:extLst>
              <a:ext uri="{FF2B5EF4-FFF2-40B4-BE49-F238E27FC236}">
                <a16:creationId xmlns:a16="http://schemas.microsoft.com/office/drawing/2014/main" id="{027E3A9E-AEAC-97F9-EBB9-8575985BD593}"/>
              </a:ext>
            </a:extLst>
          </p:cNvPr>
          <p:cNvSpPr>
            <a:spLocks noGrp="1"/>
          </p:cNvSpPr>
          <p:nvPr>
            <p:ph idx="1"/>
          </p:nvPr>
        </p:nvSpPr>
        <p:spPr/>
        <p:txBody>
          <a:bodyPr/>
          <a:lstStyle/>
          <a:p>
            <a:r>
              <a:rPr lang="cs-CZ" sz="2400" dirty="0">
                <a:effectLst/>
                <a:ea typeface="Times New Roman" panose="02020603050405020304" pitchFamily="18" charset="0"/>
              </a:rPr>
              <a:t>5. Fyzická osoba, která prokázala znalost českého jazyka podle § 4 zákona č. 563/2004 Sb., ve znění účinném přede dnem nabytí účinnosti tohoto zákona, se považuje za osobu, která prokázala znalost českého jazyka podle § 3 odst. 1 písm. e) zákona č. 563/2004 Sb., ve znění účinném ode dne nabytí účinnosti tohoto zákona.</a:t>
            </a:r>
          </a:p>
          <a:p>
            <a:r>
              <a:rPr lang="cs-CZ" sz="2400" dirty="0">
                <a:effectLst/>
                <a:ea typeface="Times New Roman" panose="02020603050405020304" pitchFamily="18" charset="0"/>
              </a:rPr>
              <a:t>6. Absolventi studia k výkonu specializované činnosti speciálního pedagoga v oblasti školské logopedie podle § 9 odst. 1 písm. e) vyhlášky č. 317/2005 Sb. se považují za absolventy studia pro přípravu školských logopedů podle § 22 odst. 4 zákona č. 563/2004 Sb., ve znění účinném ode dne nabytí účinnosti tohoto zákona.</a:t>
            </a:r>
          </a:p>
          <a:p>
            <a:endParaRPr lang="cs-CZ" dirty="0"/>
          </a:p>
        </p:txBody>
      </p:sp>
    </p:spTree>
    <p:extLst>
      <p:ext uri="{BB962C8B-B14F-4D97-AF65-F5344CB8AC3E}">
        <p14:creationId xmlns:p14="http://schemas.microsoft.com/office/powerpoint/2010/main" val="5994936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38466E-50B5-0A0D-FDEF-D4E84F842FEF}"/>
              </a:ext>
            </a:extLst>
          </p:cNvPr>
          <p:cNvSpPr>
            <a:spLocks noGrp="1"/>
          </p:cNvSpPr>
          <p:nvPr>
            <p:ph type="title"/>
          </p:nvPr>
        </p:nvSpPr>
        <p:spPr/>
        <p:txBody>
          <a:bodyPr/>
          <a:lstStyle/>
          <a:p>
            <a:r>
              <a:rPr lang="cs-CZ" b="1" dirty="0">
                <a:solidFill>
                  <a:schemeClr val="tx2"/>
                </a:solidFill>
              </a:rPr>
              <a:t>Přechodná ustanovení</a:t>
            </a:r>
          </a:p>
        </p:txBody>
      </p:sp>
      <p:sp>
        <p:nvSpPr>
          <p:cNvPr id="3" name="Zástupný obsah 2">
            <a:extLst>
              <a:ext uri="{FF2B5EF4-FFF2-40B4-BE49-F238E27FC236}">
                <a16:creationId xmlns:a16="http://schemas.microsoft.com/office/drawing/2014/main" id="{D2E030FE-1383-A9FD-53A0-6A222FE8A203}"/>
              </a:ext>
            </a:extLst>
          </p:cNvPr>
          <p:cNvSpPr>
            <a:spLocks noGrp="1"/>
          </p:cNvSpPr>
          <p:nvPr>
            <p:ph idx="1"/>
          </p:nvPr>
        </p:nvSpPr>
        <p:spPr/>
        <p:txBody>
          <a:bodyPr/>
          <a:lstStyle/>
          <a:p>
            <a:pPr indent="269875" algn="just">
              <a:spcBef>
                <a:spcPts val="1200"/>
              </a:spcBef>
            </a:pPr>
            <a:r>
              <a:rPr lang="cs-CZ" dirty="0">
                <a:effectLst/>
                <a:ea typeface="Times New Roman" panose="02020603050405020304" pitchFamily="18" charset="0"/>
              </a:rPr>
              <a:t>7. Odborná kvalifikace získaná podle zákona č. 563/2004 Sb., ve znění účinném přede dnem nabytí účinnosti tohoto zákona, zůstává nedotčena.</a:t>
            </a:r>
          </a:p>
          <a:p>
            <a:pPr indent="269875" algn="just">
              <a:spcBef>
                <a:spcPts val="1200"/>
              </a:spcBef>
            </a:pPr>
            <a:r>
              <a:rPr lang="cs-CZ" dirty="0">
                <a:effectLst/>
                <a:ea typeface="Calibri" panose="020F0502020204030204" pitchFamily="34" charset="0"/>
              </a:rPr>
              <a:t>8. Odborná kvalifikace získaná studiem, které bylo zahájeno přede dnem nabytí účinnosti tohoto zákona, se posuzuje podle zákona č. 563/2004 Sb., ve znění účinném přede dnem nabytí účinnosti tohoto zákona.</a:t>
            </a:r>
            <a:endParaRPr lang="cs-CZ" dirty="0">
              <a:effectLst/>
              <a:ea typeface="Times New Roman" panose="02020603050405020304" pitchFamily="18" charset="0"/>
            </a:endParaRPr>
          </a:p>
          <a:p>
            <a:endParaRPr lang="cs-CZ" dirty="0"/>
          </a:p>
        </p:txBody>
      </p:sp>
    </p:spTree>
    <p:extLst>
      <p:ext uri="{BB962C8B-B14F-4D97-AF65-F5344CB8AC3E}">
        <p14:creationId xmlns:p14="http://schemas.microsoft.com/office/powerpoint/2010/main" val="21637335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1C0969-354A-49F1-B0D3-31A285D33BEE}"/>
              </a:ext>
            </a:extLst>
          </p:cNvPr>
          <p:cNvSpPr>
            <a:spLocks noGrp="1"/>
          </p:cNvSpPr>
          <p:nvPr>
            <p:ph type="title"/>
          </p:nvPr>
        </p:nvSpPr>
        <p:spPr/>
        <p:txBody>
          <a:bodyPr/>
          <a:lstStyle/>
          <a:p>
            <a:r>
              <a:rPr lang="cs-CZ" dirty="0">
                <a:solidFill>
                  <a:schemeClr val="tx2"/>
                </a:solidFill>
              </a:rPr>
              <a:t>Novela školského zákona</a:t>
            </a:r>
          </a:p>
        </p:txBody>
      </p:sp>
      <p:sp>
        <p:nvSpPr>
          <p:cNvPr id="3" name="Zástupný symbol pro text 2">
            <a:extLst>
              <a:ext uri="{FF2B5EF4-FFF2-40B4-BE49-F238E27FC236}">
                <a16:creationId xmlns:a16="http://schemas.microsoft.com/office/drawing/2014/main" id="{079BC6EA-5D1E-4C7A-8A03-F249330E03DD}"/>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57463791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5E44D2-CDB6-4F69-A0FE-6A92774E827F}"/>
              </a:ext>
            </a:extLst>
          </p:cNvPr>
          <p:cNvSpPr>
            <a:spLocks noGrp="1"/>
          </p:cNvSpPr>
          <p:nvPr>
            <p:ph type="title"/>
          </p:nvPr>
        </p:nvSpPr>
        <p:spPr/>
        <p:txBody>
          <a:bodyPr/>
          <a:lstStyle/>
          <a:p>
            <a:r>
              <a:rPr lang="cs-CZ" dirty="0">
                <a:solidFill>
                  <a:schemeClr val="tx2"/>
                </a:solidFill>
              </a:rPr>
              <a:t>Práva pedagogických pracovníků §22a</a:t>
            </a:r>
          </a:p>
        </p:txBody>
      </p:sp>
      <p:sp>
        <p:nvSpPr>
          <p:cNvPr id="3" name="Zástupný symbol pro obsah 2">
            <a:extLst>
              <a:ext uri="{FF2B5EF4-FFF2-40B4-BE49-F238E27FC236}">
                <a16:creationId xmlns:a16="http://schemas.microsoft.com/office/drawing/2014/main" id="{E69580DA-3EDE-4B9B-BD4F-32B54DA99F99}"/>
              </a:ext>
            </a:extLst>
          </p:cNvPr>
          <p:cNvSpPr>
            <a:spLocks noGrp="1"/>
          </p:cNvSpPr>
          <p:nvPr>
            <p:ph idx="1"/>
          </p:nvPr>
        </p:nvSpPr>
        <p:spPr/>
        <p:txBody>
          <a:bodyPr>
            <a:normAutofit fontScale="92500" lnSpcReduction="20000"/>
          </a:bodyPr>
          <a:lstStyle/>
          <a:p>
            <a:r>
              <a:rPr lang="cs-CZ" dirty="0"/>
              <a:t>Pedagogičtí pracovníci mají při výkonu své pedagogické činnosti právo </a:t>
            </a:r>
          </a:p>
          <a:p>
            <a:r>
              <a:rPr lang="cs-CZ" dirty="0"/>
              <a:t>a) na zajištění podmínek potřebných pro výkon jejich pedagogické činnosti, zejména na ochranu před fyzickým násilím nebo psychickým nátlakem ze strany dětí, žáků, studentů nebo zákonných zástupců dětí a žáků a dalších osob, které jsou v přímém kontaktu s pedagogickým pracovníkem ve škole,</a:t>
            </a:r>
          </a:p>
          <a:p>
            <a:r>
              <a:rPr lang="cs-CZ" dirty="0"/>
              <a:t>b) aby nebylo do jejich přímé pedagogické činnosti zasahováno v rozporu s právními předpisy,</a:t>
            </a:r>
          </a:p>
          <a:p>
            <a:r>
              <a:rPr lang="cs-CZ" strike="sngStrike" dirty="0"/>
              <a:t>c) na využívání metod, forem a prostředků dle vlastního uvážení v souladu se zásadami a cíli vzdělávání při přímé vyučovací, výchovné, </a:t>
            </a:r>
            <a:r>
              <a:rPr lang="cs-CZ" strike="sngStrike" dirty="0" err="1"/>
              <a:t>speciálněpedagogické</a:t>
            </a:r>
            <a:r>
              <a:rPr lang="cs-CZ" strike="sngStrike" dirty="0"/>
              <a:t> a pedagogicko-psychologické činnosti,</a:t>
            </a:r>
          </a:p>
          <a:p>
            <a:r>
              <a:rPr lang="cs-CZ" dirty="0"/>
              <a:t>c</a:t>
            </a:r>
            <a:r>
              <a:rPr lang="cs-CZ" strike="sngStrike" dirty="0"/>
              <a:t>d</a:t>
            </a:r>
            <a:r>
              <a:rPr lang="cs-CZ" dirty="0"/>
              <a:t>) volit a být voleni do školské rady,</a:t>
            </a:r>
          </a:p>
          <a:p>
            <a:r>
              <a:rPr lang="cs-CZ" dirty="0"/>
              <a:t>d</a:t>
            </a:r>
            <a:r>
              <a:rPr lang="cs-CZ" strike="sngStrike" dirty="0"/>
              <a:t>e</a:t>
            </a:r>
            <a:r>
              <a:rPr lang="cs-CZ" dirty="0"/>
              <a:t>) na objektivní hodnocení své pedagogické činnosti.</a:t>
            </a:r>
          </a:p>
          <a:p>
            <a:pPr lvl="0"/>
            <a:endParaRPr lang="cs-CZ" dirty="0"/>
          </a:p>
          <a:p>
            <a:endParaRPr lang="cs-CZ" dirty="0"/>
          </a:p>
        </p:txBody>
      </p:sp>
    </p:spTree>
    <p:extLst>
      <p:ext uri="{BB962C8B-B14F-4D97-AF65-F5344CB8AC3E}">
        <p14:creationId xmlns:p14="http://schemas.microsoft.com/office/powerpoint/2010/main" val="40263502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C7437A-B369-4779-98D3-840BE2132AC6}"/>
              </a:ext>
            </a:extLst>
          </p:cNvPr>
          <p:cNvSpPr>
            <a:spLocks noGrp="1"/>
          </p:cNvSpPr>
          <p:nvPr>
            <p:ph type="title"/>
          </p:nvPr>
        </p:nvSpPr>
        <p:spPr/>
        <p:txBody>
          <a:bodyPr/>
          <a:lstStyle/>
          <a:p>
            <a:r>
              <a:rPr lang="cs-CZ" dirty="0">
                <a:solidFill>
                  <a:schemeClr val="tx2"/>
                </a:solidFill>
              </a:rPr>
              <a:t>Úplata za vzdělávání - § 123 odst. 4</a:t>
            </a:r>
          </a:p>
        </p:txBody>
      </p:sp>
      <p:sp>
        <p:nvSpPr>
          <p:cNvPr id="3" name="Zástupný symbol pro obsah 2">
            <a:extLst>
              <a:ext uri="{FF2B5EF4-FFF2-40B4-BE49-F238E27FC236}">
                <a16:creationId xmlns:a16="http://schemas.microsoft.com/office/drawing/2014/main" id="{9E575E9E-143F-436F-9F38-18925B0AA2DB}"/>
              </a:ext>
            </a:extLst>
          </p:cNvPr>
          <p:cNvSpPr>
            <a:spLocks noGrp="1"/>
          </p:cNvSpPr>
          <p:nvPr>
            <p:ph idx="1"/>
          </p:nvPr>
        </p:nvSpPr>
        <p:spPr/>
        <p:txBody>
          <a:bodyPr>
            <a:normAutofit/>
          </a:bodyPr>
          <a:lstStyle/>
          <a:p>
            <a:r>
              <a:rPr lang="cs-CZ" dirty="0"/>
              <a:t>(4) Výši úplaty podle odstavců 1 až 3 stanoví v případě škol a školských zařízení zřízených státem, krajem, obcí nebo svazkem obcí </a:t>
            </a:r>
            <a:r>
              <a:rPr lang="cs-CZ" dirty="0">
                <a:solidFill>
                  <a:schemeClr val="tx2"/>
                </a:solidFill>
              </a:rPr>
              <a:t>za poskytování předškolního vzdělávání a zájmového vzdělávání ve školní družině a školním klubu zřizovatel a v ostatních případech</a:t>
            </a:r>
            <a:r>
              <a:rPr lang="cs-CZ" dirty="0"/>
              <a:t> ředitel školy nebo školského zařízení. Výši úplaty podle odstavců 1 až 3 stanoví v případě škol a školských zařízení zřízených jinou právnickou osobou nebo fyzickou osobou právnická osoba, která vykonává činnost těchto škol a školských zařízení. O snížení nebo prominutí úplaty, zejména v případech uvedených v § 27 odst. 5 a v případě dětí, žáků a studentů uvedených v § 16 odst. 9 rozhoduje ředitel školy nebo školského zařízení.</a:t>
            </a:r>
          </a:p>
          <a:p>
            <a:endParaRPr lang="cs-CZ" dirty="0"/>
          </a:p>
        </p:txBody>
      </p:sp>
    </p:spTree>
    <p:extLst>
      <p:ext uri="{BB962C8B-B14F-4D97-AF65-F5344CB8AC3E}">
        <p14:creationId xmlns:p14="http://schemas.microsoft.com/office/powerpoint/2010/main" val="20285176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442BB-03D9-BC23-D92F-CA5DB31FF9AF}"/>
              </a:ext>
            </a:extLst>
          </p:cNvPr>
          <p:cNvSpPr>
            <a:spLocks noGrp="1"/>
          </p:cNvSpPr>
          <p:nvPr>
            <p:ph type="title"/>
          </p:nvPr>
        </p:nvSpPr>
        <p:spPr/>
        <p:txBody>
          <a:bodyPr/>
          <a:lstStyle/>
          <a:p>
            <a:r>
              <a:rPr lang="cs-CZ" b="1" dirty="0">
                <a:solidFill>
                  <a:schemeClr val="tx2"/>
                </a:solidFill>
              </a:rPr>
              <a:t>Připravované novely vyhlášek 14/2005 Sb., a 74/2005 Sb.</a:t>
            </a:r>
          </a:p>
        </p:txBody>
      </p:sp>
      <p:sp>
        <p:nvSpPr>
          <p:cNvPr id="3" name="Zástupný obsah 2">
            <a:extLst>
              <a:ext uri="{FF2B5EF4-FFF2-40B4-BE49-F238E27FC236}">
                <a16:creationId xmlns:a16="http://schemas.microsoft.com/office/drawing/2014/main" id="{37E76296-56F5-7B06-629F-8FAE1C89DF56}"/>
              </a:ext>
            </a:extLst>
          </p:cNvPr>
          <p:cNvSpPr>
            <a:spLocks noGrp="1"/>
          </p:cNvSpPr>
          <p:nvPr>
            <p:ph idx="1"/>
          </p:nvPr>
        </p:nvSpPr>
        <p:spPr/>
        <p:txBody>
          <a:bodyPr/>
          <a:lstStyle/>
          <a:p>
            <a:pPr indent="449580" algn="just">
              <a:lnSpc>
                <a:spcPct val="107000"/>
              </a:lnSpc>
              <a:spcAft>
                <a:spcPts val="1200"/>
              </a:spcAft>
            </a:pPr>
            <a:r>
              <a:rPr lang="cs-CZ" sz="1800" b="1" dirty="0">
                <a:effectLst/>
                <a:ea typeface="Yu Mincho" panose="02020400000000000000" pitchFamily="18" charset="-128"/>
                <a:cs typeface="Times New Roman" panose="02020603050405020304" pitchFamily="18" charset="0"/>
              </a:rPr>
              <a:t>1) Zřizovatel mateřské školy stanoví měsíční výši úplaty za předškolní vzdělávání (dále jen „úplata“) na období školního roku nejpozději do 30. června předcházejícího školního roku. Nestanoví-li zřizovatel měsíční výši úplaty v tomto termínu, zůstává měsíční výše úplaty na období dalšího školního roku stejná jako v předcházejícím školním roce. Ředitel mateřské školy informuje vhodným způsobem zákonné zástupce o výši úplaty.</a:t>
            </a:r>
            <a:endParaRPr lang="cs-CZ" sz="1800" dirty="0">
              <a:effectLst/>
              <a:ea typeface="Yu Mincho" panose="02020400000000000000" pitchFamily="18" charset="-128"/>
              <a:cs typeface="Times New Roman" panose="02020603050405020304" pitchFamily="18" charset="0"/>
            </a:endParaRPr>
          </a:p>
          <a:p>
            <a:pPr indent="449580" algn="just">
              <a:lnSpc>
                <a:spcPct val="107000"/>
              </a:lnSpc>
              <a:spcAft>
                <a:spcPts val="1200"/>
              </a:spcAft>
            </a:pPr>
            <a:r>
              <a:rPr lang="cs-CZ" sz="1800" b="1" dirty="0">
                <a:effectLst/>
                <a:ea typeface="Yu Mincho" panose="02020400000000000000" pitchFamily="18" charset="-128"/>
                <a:cs typeface="Times New Roman" panose="02020603050405020304" pitchFamily="18" charset="0"/>
              </a:rPr>
              <a:t>(2) Měsíční výše úplaty nesmí přesáhnout 8 % základní sazby minimální měsíční mzdy stanovené nařízením vlády upravujícím minimální mzdu, která je platná v době stanovení měsíční výše úplaty.</a:t>
            </a:r>
            <a:endParaRPr lang="cs-CZ" sz="1800" dirty="0">
              <a:effectLst/>
              <a:ea typeface="Yu Mincho" panose="02020400000000000000" pitchFamily="18" charset="-128"/>
              <a:cs typeface="Times New Roman" panose="02020603050405020304" pitchFamily="18" charset="0"/>
            </a:endParaRPr>
          </a:p>
          <a:p>
            <a:r>
              <a:rPr lang="cs-CZ" sz="1800" dirty="0">
                <a:effectLst/>
                <a:ea typeface="Yu Mincho" panose="02020400000000000000" pitchFamily="18" charset="-128"/>
                <a:cs typeface="Times New Roman" panose="02020603050405020304" pitchFamily="18" charset="0"/>
              </a:rPr>
              <a:t>(4) Pro dítě, které se v souladu s § 34 odst. 10 školského zákona nezapočítává do počtu dětí v mateřské škole pro účely posouzení souladu s nejvyšším povoleným počtem dětí zapsaným v rejstříku škol a školských zařízení, </a:t>
            </a:r>
            <a:r>
              <a:rPr lang="cs-CZ" sz="1800" strike="sngStrike" dirty="0">
                <a:effectLst/>
                <a:ea typeface="Yu Mincho" panose="02020400000000000000" pitchFamily="18" charset="-128"/>
                <a:cs typeface="Times New Roman" panose="02020603050405020304" pitchFamily="18" charset="0"/>
              </a:rPr>
              <a:t>stanoví výši úplaty ředitel</a:t>
            </a:r>
            <a:r>
              <a:rPr lang="cs-CZ" sz="1800" b="1" strike="sngStrike" dirty="0">
                <a:effectLst/>
                <a:ea typeface="Yu Mincho" panose="02020400000000000000" pitchFamily="18" charset="-128"/>
                <a:cs typeface="Times New Roman" panose="02020603050405020304" pitchFamily="18" charset="0"/>
              </a:rPr>
              <a:t> </a:t>
            </a:r>
            <a:r>
              <a:rPr lang="cs-CZ" sz="1800" strike="sngStrike" dirty="0">
                <a:effectLst/>
                <a:ea typeface="Yu Mincho" panose="02020400000000000000" pitchFamily="18" charset="-128"/>
                <a:cs typeface="Times New Roman" panose="02020603050405020304" pitchFamily="18" charset="0"/>
              </a:rPr>
              <a:t>mateřské školy, nejvýše však ve výši odpovídající 2/3 výše úplaty</a:t>
            </a:r>
            <a:r>
              <a:rPr lang="cs-CZ" sz="1800" dirty="0">
                <a:effectLst/>
                <a:ea typeface="Yu Mincho" panose="02020400000000000000" pitchFamily="18" charset="-128"/>
                <a:cs typeface="Times New Roman" panose="02020603050405020304" pitchFamily="18" charset="0"/>
              </a:rPr>
              <a:t> </a:t>
            </a:r>
            <a:r>
              <a:rPr lang="cs-CZ" sz="1800" b="1" dirty="0">
                <a:effectLst/>
                <a:ea typeface="Yu Mincho" panose="02020400000000000000" pitchFamily="18" charset="-128"/>
                <a:cs typeface="Times New Roman" panose="02020603050405020304" pitchFamily="18" charset="0"/>
              </a:rPr>
              <a:t>činí měsíční výše úplaty 2/3 z měsíční výše úplaty stanovené zřizovatelem </a:t>
            </a:r>
            <a:r>
              <a:rPr lang="cs-CZ" sz="1800" dirty="0">
                <a:effectLst/>
                <a:ea typeface="Yu Mincho" panose="02020400000000000000" pitchFamily="18" charset="-128"/>
                <a:cs typeface="Times New Roman" panose="02020603050405020304" pitchFamily="18" charset="0"/>
              </a:rPr>
              <a:t>v příslušném provozu. </a:t>
            </a:r>
            <a:r>
              <a:rPr lang="cs-CZ" sz="1800" b="1" dirty="0">
                <a:effectLst/>
                <a:ea typeface="Yu Mincho" panose="02020400000000000000" pitchFamily="18" charset="-128"/>
                <a:cs typeface="Times New Roman" panose="02020603050405020304" pitchFamily="18" charset="0"/>
              </a:rPr>
              <a:t>Ředitel mateřské školy může tuto úplatu snížit.</a:t>
            </a:r>
            <a:endParaRPr lang="cs-CZ" sz="1800" dirty="0">
              <a:effectLst/>
              <a:ea typeface="Yu Mincho" panose="02020400000000000000" pitchFamily="18" charset="-128"/>
              <a:cs typeface="Times New Roman" panose="02020603050405020304" pitchFamily="18" charset="0"/>
            </a:endParaRPr>
          </a:p>
          <a:p>
            <a:endParaRPr lang="cs-CZ" dirty="0"/>
          </a:p>
        </p:txBody>
      </p:sp>
    </p:spTree>
    <p:extLst>
      <p:ext uri="{BB962C8B-B14F-4D97-AF65-F5344CB8AC3E}">
        <p14:creationId xmlns:p14="http://schemas.microsoft.com/office/powerpoint/2010/main" val="12029981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9C30F-BE69-5C8D-FF52-CBE8674AEEFA}"/>
              </a:ext>
            </a:extLst>
          </p:cNvPr>
          <p:cNvSpPr>
            <a:spLocks noGrp="1"/>
          </p:cNvSpPr>
          <p:nvPr>
            <p:ph type="title"/>
          </p:nvPr>
        </p:nvSpPr>
        <p:spPr/>
        <p:txBody>
          <a:bodyPr/>
          <a:lstStyle/>
          <a:p>
            <a:r>
              <a:rPr lang="cs-CZ" b="1" dirty="0">
                <a:solidFill>
                  <a:schemeClr val="tx2"/>
                </a:solidFill>
              </a:rPr>
              <a:t>Omezení, přerušení provozu MŠ</a:t>
            </a:r>
          </a:p>
        </p:txBody>
      </p:sp>
      <p:sp>
        <p:nvSpPr>
          <p:cNvPr id="3" name="Zástupný obsah 2">
            <a:extLst>
              <a:ext uri="{FF2B5EF4-FFF2-40B4-BE49-F238E27FC236}">
                <a16:creationId xmlns:a16="http://schemas.microsoft.com/office/drawing/2014/main" id="{A871D652-2C8E-A9AE-04FB-A4C46B87D57D}"/>
              </a:ext>
            </a:extLst>
          </p:cNvPr>
          <p:cNvSpPr>
            <a:spLocks noGrp="1"/>
          </p:cNvSpPr>
          <p:nvPr>
            <p:ph idx="1"/>
          </p:nvPr>
        </p:nvSpPr>
        <p:spPr/>
        <p:txBody>
          <a:bodyPr>
            <a:normAutofit/>
          </a:bodyPr>
          <a:lstStyle/>
          <a:p>
            <a:r>
              <a:rPr lang="cs-CZ" sz="2400" b="1" dirty="0">
                <a:effectLst/>
                <a:ea typeface="Yu Mincho" panose="02020400000000000000" pitchFamily="18" charset="-128"/>
                <a:cs typeface="Times New Roman" panose="02020603050405020304" pitchFamily="18" charset="0"/>
              </a:rPr>
              <a:t>(5) Je-li v kalendářním měsíci omezen nebo přerušen provoz mateřské školy, úplata stanovená podle odstavců 1 až 4 se snižuje poměrně k omezení nebo přerušení provozu mateřské školy; to neplatí, pokud omezení nebo přerušení provozu mateřské školy nepřesáhne dobu 5 vyučovacích dnů. O takto snížené výši úplaty je ředitel mateřské školy povinen vhodným způsobem informovat zákonné zástupce, a to nejpozději 2 měsíce před přerušením nebo omezením provozu mateřské školy podle § 3 odst. 1 nebo neprodleně poté, co rozhodne nebo se dozví o délce přerušení nebo omezení provozu mateřské školy.</a:t>
            </a:r>
            <a:endParaRPr lang="cs-CZ" sz="2400" dirty="0">
              <a:effectLst/>
              <a:ea typeface="Yu Mincho" panose="02020400000000000000" pitchFamily="18" charset="-128"/>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2246874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0A3F4-61E1-4375-BF23-333A93A59E5D}"/>
              </a:ext>
            </a:extLst>
          </p:cNvPr>
          <p:cNvSpPr>
            <a:spLocks noGrp="1"/>
          </p:cNvSpPr>
          <p:nvPr>
            <p:ph type="title"/>
          </p:nvPr>
        </p:nvSpPr>
        <p:spPr/>
        <p:txBody>
          <a:bodyPr/>
          <a:lstStyle/>
          <a:p>
            <a:r>
              <a:rPr lang="cs-CZ" b="1" dirty="0">
                <a:solidFill>
                  <a:schemeClr val="tx2"/>
                </a:solidFill>
              </a:rPr>
              <a:t>Osvobození od úplaty za vzdělávání</a:t>
            </a:r>
          </a:p>
        </p:txBody>
      </p:sp>
      <p:sp>
        <p:nvSpPr>
          <p:cNvPr id="3" name="Zástupný symbol pro obsah 2">
            <a:extLst>
              <a:ext uri="{FF2B5EF4-FFF2-40B4-BE49-F238E27FC236}">
                <a16:creationId xmlns:a16="http://schemas.microsoft.com/office/drawing/2014/main" id="{F183E59A-858C-4820-A1A2-E27F08A51BD2}"/>
              </a:ext>
            </a:extLst>
          </p:cNvPr>
          <p:cNvSpPr>
            <a:spLocks noGrp="1"/>
          </p:cNvSpPr>
          <p:nvPr>
            <p:ph idx="1"/>
          </p:nvPr>
        </p:nvSpPr>
        <p:spPr/>
        <p:txBody>
          <a:bodyPr>
            <a:normAutofit fontScale="77500" lnSpcReduction="20000"/>
          </a:bodyPr>
          <a:lstStyle/>
          <a:p>
            <a:pPr indent="449580" algn="just">
              <a:lnSpc>
                <a:spcPct val="107000"/>
              </a:lnSpc>
              <a:spcAft>
                <a:spcPts val="1200"/>
              </a:spcAft>
            </a:pPr>
            <a:r>
              <a:rPr lang="cs-CZ" dirty="0">
                <a:ea typeface="Yu Mincho" panose="02020400000000000000" pitchFamily="18" charset="-128"/>
                <a:cs typeface="Times New Roman" panose="02020603050405020304" pitchFamily="18" charset="0"/>
              </a:rPr>
              <a:t>(6) Osvobozen od úplaty je</a:t>
            </a:r>
          </a:p>
          <a:p>
            <a:pPr algn="just">
              <a:lnSpc>
                <a:spcPct val="107000"/>
              </a:lnSpc>
              <a:spcAft>
                <a:spcPts val="1200"/>
              </a:spcAft>
            </a:pPr>
            <a:r>
              <a:rPr lang="cs-CZ" dirty="0">
                <a:ea typeface="Yu Mincho" panose="02020400000000000000" pitchFamily="18" charset="-128"/>
                <a:cs typeface="Times New Roman" panose="02020603050405020304" pitchFamily="18" charset="0"/>
              </a:rPr>
              <a:t>a) zákonný zástupce dítěte, který pobírá opakující se dávku pomoci v hmotné nouzi</a:t>
            </a:r>
            <a:r>
              <a:rPr lang="cs-CZ" baseline="30000" dirty="0">
                <a:ea typeface="Yu Mincho" panose="02020400000000000000" pitchFamily="18" charset="-128"/>
                <a:cs typeface="Times New Roman" panose="02020603050405020304" pitchFamily="18" charset="0"/>
              </a:rPr>
              <a:t>5)</a:t>
            </a:r>
            <a:r>
              <a:rPr lang="cs-CZ" dirty="0">
                <a:ea typeface="Yu Mincho" panose="02020400000000000000" pitchFamily="18" charset="-128"/>
                <a:cs typeface="Times New Roman" panose="02020603050405020304" pitchFamily="18" charset="0"/>
              </a:rPr>
              <a:t>,</a:t>
            </a:r>
          </a:p>
          <a:p>
            <a:pPr algn="just">
              <a:lnSpc>
                <a:spcPct val="107000"/>
              </a:lnSpc>
              <a:spcAft>
                <a:spcPts val="1200"/>
              </a:spcAft>
            </a:pPr>
            <a:r>
              <a:rPr lang="cs-CZ" dirty="0">
                <a:ea typeface="Yu Mincho" panose="02020400000000000000" pitchFamily="18" charset="-128"/>
                <a:cs typeface="Times New Roman" panose="02020603050405020304" pitchFamily="18" charset="0"/>
              </a:rPr>
              <a:t>b) zákonný zástupce nezaopatřeného dítěte, pokud tomuto dítěti náleží zvýšení příspěvku na péči</a:t>
            </a:r>
            <a:r>
              <a:rPr lang="cs-CZ" baseline="30000" dirty="0">
                <a:ea typeface="Yu Mincho" panose="02020400000000000000" pitchFamily="18" charset="-128"/>
                <a:cs typeface="Times New Roman" panose="02020603050405020304" pitchFamily="18" charset="0"/>
              </a:rPr>
              <a:t>6)</a:t>
            </a:r>
            <a:r>
              <a:rPr lang="cs-CZ" dirty="0">
                <a:ea typeface="Yu Mincho" panose="02020400000000000000" pitchFamily="18" charset="-128"/>
                <a:cs typeface="Times New Roman" panose="02020603050405020304" pitchFamily="18" charset="0"/>
              </a:rPr>
              <a:t> </a:t>
            </a:r>
            <a:r>
              <a:rPr lang="cs-CZ" b="1" dirty="0">
                <a:ea typeface="Yu Mincho" panose="02020400000000000000" pitchFamily="18" charset="-128"/>
                <a:cs typeface="Times New Roman" panose="02020603050405020304" pitchFamily="18" charset="0"/>
              </a:rPr>
              <a:t>nebo přídavek na dítě</a:t>
            </a:r>
            <a:r>
              <a:rPr lang="cs-CZ" b="1" baseline="30000" dirty="0">
                <a:ea typeface="Yu Mincho" panose="02020400000000000000" pitchFamily="18" charset="-128"/>
                <a:cs typeface="Times New Roman" panose="02020603050405020304" pitchFamily="18" charset="0"/>
              </a:rPr>
              <a:t>8)</a:t>
            </a:r>
            <a:r>
              <a:rPr lang="cs-CZ" dirty="0">
                <a:ea typeface="Yu Mincho" panose="02020400000000000000" pitchFamily="18" charset="-128"/>
                <a:cs typeface="Times New Roman" panose="02020603050405020304" pitchFamily="18" charset="0"/>
              </a:rPr>
              <a:t>,</a:t>
            </a:r>
          </a:p>
          <a:p>
            <a:pPr algn="just">
              <a:lnSpc>
                <a:spcPct val="107000"/>
              </a:lnSpc>
              <a:spcAft>
                <a:spcPts val="1200"/>
              </a:spcAft>
            </a:pPr>
            <a:r>
              <a:rPr lang="cs-CZ" dirty="0">
                <a:ea typeface="Yu Mincho" panose="02020400000000000000" pitchFamily="18" charset="-128"/>
                <a:cs typeface="Times New Roman" panose="02020603050405020304" pitchFamily="18" charset="0"/>
              </a:rPr>
              <a:t>c) rodič, kterému náleží zvýšení příspěvku na péči</a:t>
            </a:r>
            <a:r>
              <a:rPr lang="cs-CZ" baseline="30000" dirty="0">
                <a:ea typeface="Yu Mincho" panose="02020400000000000000" pitchFamily="18" charset="-128"/>
                <a:cs typeface="Times New Roman" panose="02020603050405020304" pitchFamily="18" charset="0"/>
              </a:rPr>
              <a:t>6)</a:t>
            </a:r>
            <a:r>
              <a:rPr lang="cs-CZ" dirty="0">
                <a:ea typeface="Yu Mincho" panose="02020400000000000000" pitchFamily="18" charset="-128"/>
                <a:cs typeface="Times New Roman" panose="02020603050405020304" pitchFamily="18" charset="0"/>
              </a:rPr>
              <a:t> z důvodu péče o nezaopatřené dítě, nebo</a:t>
            </a:r>
          </a:p>
          <a:p>
            <a:pPr algn="just">
              <a:lnSpc>
                <a:spcPct val="107000"/>
              </a:lnSpc>
              <a:spcAft>
                <a:spcPts val="1200"/>
              </a:spcAft>
            </a:pPr>
            <a:r>
              <a:rPr lang="cs-CZ" dirty="0">
                <a:ea typeface="Yu Mincho" panose="02020400000000000000" pitchFamily="18" charset="-128"/>
                <a:cs typeface="Times New Roman" panose="02020603050405020304" pitchFamily="18" charset="0"/>
              </a:rPr>
              <a:t>d) fyzická osoba, která o dítě osobně pečuje a z důvodu péče o toto dítě pobírá dávky pěstounské péče</a:t>
            </a:r>
            <a:r>
              <a:rPr lang="cs-CZ" baseline="30000" dirty="0">
                <a:ea typeface="Yu Mincho" panose="02020400000000000000" pitchFamily="18" charset="-128"/>
                <a:cs typeface="Times New Roman" panose="02020603050405020304" pitchFamily="18" charset="0"/>
              </a:rPr>
              <a:t>7)</a:t>
            </a:r>
            <a:r>
              <a:rPr lang="cs-CZ" dirty="0">
                <a:ea typeface="Yu Mincho" panose="02020400000000000000" pitchFamily="18" charset="-128"/>
                <a:cs typeface="Times New Roman" panose="02020603050405020304" pitchFamily="18" charset="0"/>
              </a:rPr>
              <a:t>,</a:t>
            </a:r>
          </a:p>
          <a:p>
            <a:pPr algn="just">
              <a:lnSpc>
                <a:spcPct val="107000"/>
              </a:lnSpc>
              <a:spcAft>
                <a:spcPts val="1200"/>
              </a:spcAft>
            </a:pPr>
            <a:r>
              <a:rPr lang="cs-CZ" dirty="0">
                <a:ea typeface="Yu Mincho" panose="02020400000000000000" pitchFamily="18" charset="-128"/>
                <a:cs typeface="Times New Roman" panose="02020603050405020304" pitchFamily="18" charset="0"/>
              </a:rPr>
              <a:t>pokud tuto skutečnost prokáže řediteli mateřské školy.</a:t>
            </a:r>
          </a:p>
          <a:p>
            <a:endParaRPr lang="cs-CZ" dirty="0"/>
          </a:p>
        </p:txBody>
      </p:sp>
    </p:spTree>
    <p:extLst>
      <p:ext uri="{BB962C8B-B14F-4D97-AF65-F5344CB8AC3E}">
        <p14:creationId xmlns:p14="http://schemas.microsoft.com/office/powerpoint/2010/main" val="223979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solidFill>
                  <a:schemeClr val="tx2"/>
                </a:solidFill>
              </a:rPr>
              <a:t>Prokazování úrovně znalosti českého jazyka</a:t>
            </a:r>
          </a:p>
        </p:txBody>
      </p:sp>
      <p:sp>
        <p:nvSpPr>
          <p:cNvPr id="3" name="Zástupný symbol pro obsah 2"/>
          <p:cNvSpPr>
            <a:spLocks noGrp="1"/>
          </p:cNvSpPr>
          <p:nvPr>
            <p:ph idx="1"/>
          </p:nvPr>
        </p:nvSpPr>
        <p:spPr>
          <a:xfrm>
            <a:off x="940903" y="1927592"/>
            <a:ext cx="10098157" cy="4525963"/>
          </a:xfrm>
        </p:spPr>
        <p:txBody>
          <a:bodyPr/>
          <a:lstStyle/>
          <a:p>
            <a:r>
              <a:rPr lang="cs-CZ" dirty="0"/>
              <a:t>B2 Společného Evropského referenčního rámce pro jazyky – obecně</a:t>
            </a:r>
          </a:p>
          <a:p>
            <a:r>
              <a:rPr lang="cs-CZ" dirty="0"/>
              <a:t>C1 – MŠ, ZŠ, SŠ – učitel všeobecně vzdělávacích předmětů</a:t>
            </a:r>
          </a:p>
          <a:p>
            <a:r>
              <a:rPr lang="cs-CZ" dirty="0"/>
              <a:t>Jednotlivá zkouška z českého jazyka, která svým obsahem a formou odpovídá zkoušce </a:t>
            </a:r>
            <a:r>
              <a:rPr lang="cs-CZ" b="1" dirty="0"/>
              <a:t>společné části maturitní zkoušky</a:t>
            </a:r>
            <a:r>
              <a:rPr lang="cs-CZ" b="1" dirty="0">
                <a:effectLst/>
                <a:ea typeface="Calibri" panose="020F0502020204030204" pitchFamily="34" charset="0"/>
                <a:cs typeface="Times New Roman" panose="02020603050405020304" pitchFamily="18" charset="0"/>
              </a:rPr>
              <a:t> z českého jazyka a literatury, podle školského zákona</a:t>
            </a:r>
            <a:endParaRPr lang="cs-CZ"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44117191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46818F-E9EE-9F8F-3C67-D2AF88EA6275}"/>
              </a:ext>
            </a:extLst>
          </p:cNvPr>
          <p:cNvSpPr>
            <a:spLocks noGrp="1"/>
          </p:cNvSpPr>
          <p:nvPr>
            <p:ph type="title"/>
          </p:nvPr>
        </p:nvSpPr>
        <p:spPr/>
        <p:txBody>
          <a:bodyPr/>
          <a:lstStyle/>
          <a:p>
            <a:r>
              <a:rPr lang="cs-CZ" b="1" dirty="0">
                <a:solidFill>
                  <a:schemeClr val="tx2"/>
                </a:solidFill>
              </a:rPr>
              <a:t>Stanovení výše úplaty ve školním klubu</a:t>
            </a:r>
          </a:p>
        </p:txBody>
      </p:sp>
      <p:sp>
        <p:nvSpPr>
          <p:cNvPr id="3" name="Zástupný obsah 2">
            <a:extLst>
              <a:ext uri="{FF2B5EF4-FFF2-40B4-BE49-F238E27FC236}">
                <a16:creationId xmlns:a16="http://schemas.microsoft.com/office/drawing/2014/main" id="{60DC557E-748A-E601-F561-412FBFB4F2F4}"/>
              </a:ext>
            </a:extLst>
          </p:cNvPr>
          <p:cNvSpPr>
            <a:spLocks noGrp="1"/>
          </p:cNvSpPr>
          <p:nvPr>
            <p:ph idx="1"/>
          </p:nvPr>
        </p:nvSpPr>
        <p:spPr/>
        <p:txBody>
          <a:bodyPr/>
          <a:lstStyle/>
          <a:p>
            <a:pPr indent="449580" algn="just">
              <a:lnSpc>
                <a:spcPct val="107000"/>
              </a:lnSpc>
              <a:spcAft>
                <a:spcPts val="600"/>
              </a:spcAft>
            </a:pPr>
            <a:r>
              <a:rPr lang="cs-CZ" sz="2400" b="1" dirty="0">
                <a:effectLst/>
                <a:ea typeface="Yu Mincho" panose="02020400000000000000" pitchFamily="18" charset="-128"/>
                <a:cs typeface="Times New Roman" panose="02020603050405020304" pitchFamily="18" charset="0"/>
              </a:rPr>
              <a:t>(1) Zřizovatel klubu stanoví výši úplaty na účastníka v klubu na období školního roku nejpozději do 30. června předcházejícího školního roku. Nestanoví-li zřizovatel výši úplaty v tomto termínu, zůstává výše úplaty na období dalšího školního roku stejná jako v předcházejícím školním roce. Ředitel informuje vhodným způsobem zákonné zástupce o výši úplaty.</a:t>
            </a:r>
            <a:endParaRPr lang="cs-CZ" sz="2400" dirty="0">
              <a:effectLst/>
              <a:ea typeface="Yu Mincho" panose="02020400000000000000" pitchFamily="18" charset="-128"/>
              <a:cs typeface="Times New Roman" panose="02020603050405020304" pitchFamily="18" charset="0"/>
            </a:endParaRPr>
          </a:p>
          <a:p>
            <a:pPr indent="449580" algn="just">
              <a:lnSpc>
                <a:spcPct val="107000"/>
              </a:lnSpc>
              <a:spcAft>
                <a:spcPts val="600"/>
              </a:spcAft>
            </a:pPr>
            <a:r>
              <a:rPr lang="cs-CZ" sz="2400" b="1" dirty="0">
                <a:effectLst/>
                <a:ea typeface="Yu Mincho" panose="02020400000000000000" pitchFamily="18" charset="-128"/>
                <a:cs typeface="Times New Roman" panose="02020603050405020304" pitchFamily="18" charset="0"/>
              </a:rPr>
              <a:t>(2) Měsíční výše úplaty na účastníka v klubu nesmí přesáhnout 4 % základní sazby minimální měsíční mzdy stanovené nařízením vlády upravujícím minimální mzdu, která je platná v době stanovení měsíční výše úplaty.</a:t>
            </a:r>
            <a:endParaRPr lang="cs-CZ" sz="2400" dirty="0">
              <a:effectLst/>
              <a:ea typeface="Yu Mincho" panose="02020400000000000000" pitchFamily="18" charset="-128"/>
              <a:cs typeface="Times New Roman" panose="02020603050405020304" pitchFamily="18" charset="0"/>
            </a:endParaRPr>
          </a:p>
          <a:p>
            <a:endParaRPr lang="cs-CZ" dirty="0"/>
          </a:p>
        </p:txBody>
      </p:sp>
    </p:spTree>
    <p:extLst>
      <p:ext uri="{BB962C8B-B14F-4D97-AF65-F5344CB8AC3E}">
        <p14:creationId xmlns:p14="http://schemas.microsoft.com/office/powerpoint/2010/main" val="12624163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80E04A-2E66-738B-724D-1E377AC02120}"/>
              </a:ext>
            </a:extLst>
          </p:cNvPr>
          <p:cNvSpPr>
            <a:spLocks noGrp="1"/>
          </p:cNvSpPr>
          <p:nvPr>
            <p:ph type="title"/>
          </p:nvPr>
        </p:nvSpPr>
        <p:spPr/>
        <p:txBody>
          <a:bodyPr/>
          <a:lstStyle/>
          <a:p>
            <a:r>
              <a:rPr lang="cs-CZ" b="1" dirty="0">
                <a:solidFill>
                  <a:schemeClr val="tx2"/>
                </a:solidFill>
              </a:rPr>
              <a:t>Stanovení výše úplaty ve školní družině</a:t>
            </a:r>
          </a:p>
        </p:txBody>
      </p:sp>
      <p:sp>
        <p:nvSpPr>
          <p:cNvPr id="3" name="Zástupný obsah 2">
            <a:extLst>
              <a:ext uri="{FF2B5EF4-FFF2-40B4-BE49-F238E27FC236}">
                <a16:creationId xmlns:a16="http://schemas.microsoft.com/office/drawing/2014/main" id="{393D1090-AD3F-A56A-A93B-F3F416BFE443}"/>
              </a:ext>
            </a:extLst>
          </p:cNvPr>
          <p:cNvSpPr>
            <a:spLocks noGrp="1"/>
          </p:cNvSpPr>
          <p:nvPr>
            <p:ph idx="1"/>
          </p:nvPr>
        </p:nvSpPr>
        <p:spPr/>
        <p:txBody>
          <a:bodyPr/>
          <a:lstStyle/>
          <a:p>
            <a:pPr indent="449580" algn="just">
              <a:lnSpc>
                <a:spcPct val="107000"/>
              </a:lnSpc>
              <a:spcAft>
                <a:spcPts val="600"/>
              </a:spcAft>
            </a:pPr>
            <a:r>
              <a:rPr lang="cs-CZ" sz="2400" b="1" dirty="0">
                <a:effectLst/>
                <a:ea typeface="Yu Mincho" panose="02020400000000000000" pitchFamily="18" charset="-128"/>
                <a:cs typeface="Times New Roman" panose="02020603050405020304" pitchFamily="18" charset="0"/>
              </a:rPr>
              <a:t>(1) Zřizovatel družiny stanoví výši úplaty na účastníka v družině na období školního roku nejpozději do 30. června předcházejícího školního roku. Nestanoví-li zřizovatel výši úplaty v tomto termínu, zůstává měsíční výše úplaty na období dalšího školního roku stejná jako v předcházejícím školním roce. Ředitel informuje vhodným způsobem zákonné zástupce o výši úplaty.</a:t>
            </a:r>
            <a:endParaRPr lang="cs-CZ" sz="2400" dirty="0">
              <a:effectLst/>
              <a:ea typeface="Yu Mincho" panose="02020400000000000000" pitchFamily="18" charset="-128"/>
              <a:cs typeface="Times New Roman" panose="02020603050405020304" pitchFamily="18" charset="0"/>
            </a:endParaRPr>
          </a:p>
          <a:p>
            <a:pPr indent="449580" algn="just">
              <a:lnSpc>
                <a:spcPct val="107000"/>
              </a:lnSpc>
              <a:spcAft>
                <a:spcPts val="600"/>
              </a:spcAft>
            </a:pPr>
            <a:r>
              <a:rPr lang="cs-CZ" sz="2400" b="1" dirty="0">
                <a:effectLst/>
                <a:ea typeface="Yu Mincho" panose="02020400000000000000" pitchFamily="18" charset="-128"/>
                <a:cs typeface="Times New Roman" panose="02020603050405020304" pitchFamily="18" charset="0"/>
              </a:rPr>
              <a:t>(2) Měsíční výše úplaty nesmí přesáhnout 4 % základní sazby minimální měsíční mzdy stanovené nařízením vlády upravujícím minimální mzdu, která je platná v době stanovení měsíční výše úplaty.</a:t>
            </a:r>
            <a:endParaRPr lang="cs-CZ" sz="2400" dirty="0">
              <a:effectLst/>
              <a:ea typeface="Yu Mincho" panose="02020400000000000000" pitchFamily="18" charset="-128"/>
              <a:cs typeface="Times New Roman" panose="02020603050405020304" pitchFamily="18" charset="0"/>
            </a:endParaRPr>
          </a:p>
          <a:p>
            <a:endParaRPr lang="cs-CZ" dirty="0"/>
          </a:p>
        </p:txBody>
      </p:sp>
    </p:spTree>
    <p:extLst>
      <p:ext uri="{BB962C8B-B14F-4D97-AF65-F5344CB8AC3E}">
        <p14:creationId xmlns:p14="http://schemas.microsoft.com/office/powerpoint/2010/main" val="17302298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4FADDA-8025-DC3F-2D57-1BCBA03E49D9}"/>
              </a:ext>
            </a:extLst>
          </p:cNvPr>
          <p:cNvSpPr>
            <a:spLocks noGrp="1"/>
          </p:cNvSpPr>
          <p:nvPr>
            <p:ph type="title"/>
          </p:nvPr>
        </p:nvSpPr>
        <p:spPr/>
        <p:txBody>
          <a:bodyPr/>
          <a:lstStyle/>
          <a:p>
            <a:r>
              <a:rPr lang="cs-CZ" b="1" dirty="0">
                <a:solidFill>
                  <a:schemeClr val="tx2"/>
                </a:solidFill>
              </a:rPr>
              <a:t>Financování přímých výdajů na vzdělávání – 161c</a:t>
            </a:r>
          </a:p>
        </p:txBody>
      </p:sp>
      <p:sp>
        <p:nvSpPr>
          <p:cNvPr id="3" name="Zástupný obsah 2">
            <a:extLst>
              <a:ext uri="{FF2B5EF4-FFF2-40B4-BE49-F238E27FC236}">
                <a16:creationId xmlns:a16="http://schemas.microsoft.com/office/drawing/2014/main" id="{22304681-1ABF-EFA2-FD66-760B7BBCC687}"/>
              </a:ext>
            </a:extLst>
          </p:cNvPr>
          <p:cNvSpPr>
            <a:spLocks noGrp="1"/>
          </p:cNvSpPr>
          <p:nvPr>
            <p:ph idx="1"/>
          </p:nvPr>
        </p:nvSpPr>
        <p:spPr/>
        <p:txBody>
          <a:bodyPr/>
          <a:lstStyle/>
          <a:p>
            <a:pPr indent="450215" algn="just">
              <a:lnSpc>
                <a:spcPct val="107000"/>
              </a:lnSpc>
              <a:spcAft>
                <a:spcPts val="800"/>
              </a:spcAft>
            </a:pP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dirty="0">
                <a:effectLst/>
                <a:ea typeface="Times New Roman" panose="02020603050405020304" pitchFamily="18" charset="0"/>
              </a:rPr>
              <a:t>„(4) Ministerstvo vyhlásí normativy a opravné koeficienty podle odstavce 1 písm. b) a § 161 odst. 1 tak, aby celková výše finančních prostředků určených na platy učitelů rozepisovaných podle odstavce 3 odpovídala v měsíčním průměru na 1 úvazek učitele nejméně 130 % průměrné hrubé měsíční nominální mzdy na přepočtené počty zaměstnanců v národním hospodářství.“.</a:t>
            </a:r>
          </a:p>
          <a:p>
            <a:pPr indent="450215" algn="just">
              <a:lnSpc>
                <a:spcPct val="107000"/>
              </a:lnSpc>
              <a:spcAft>
                <a:spcPts val="800"/>
              </a:spcAft>
            </a:pPr>
            <a:endParaRPr lang="cs-CZ" sz="24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5910369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sah 2"/>
          <p:cNvSpPr>
            <a:spLocks noGrp="1"/>
          </p:cNvSpPr>
          <p:nvPr>
            <p:ph idx="1"/>
          </p:nvPr>
        </p:nvSpPr>
        <p:spPr>
          <a:xfrm>
            <a:off x="933586" y="1857374"/>
            <a:ext cx="9880187" cy="2260600"/>
          </a:xfrm>
        </p:spPr>
        <p:txBody>
          <a:bodyPr>
            <a:normAutofit/>
          </a:bodyPr>
          <a:lstStyle/>
          <a:p>
            <a:r>
              <a:rPr lang="cs-CZ" dirty="0"/>
              <a:t>Účinnost ZPP od 1.9. 2023, uvádějící učitel, adaptační období, třídní učitel, provázející učitel od 1.1.2024</a:t>
            </a:r>
          </a:p>
          <a:p>
            <a:r>
              <a:rPr lang="cs-CZ" dirty="0"/>
              <a:t>Účinnost ŠZ od 1.1.2024</a:t>
            </a:r>
          </a:p>
          <a:p>
            <a:r>
              <a:rPr lang="cs-CZ" dirty="0"/>
              <a:t>Čas na Vaše dotazy</a:t>
            </a:r>
          </a:p>
          <a:p>
            <a:endParaRPr lang="cs-CZ" sz="2400" dirty="0"/>
          </a:p>
        </p:txBody>
      </p:sp>
      <p:sp>
        <p:nvSpPr>
          <p:cNvPr id="5" name="Zástupný symbol pro číslo snímku 4"/>
          <p:cNvSpPr>
            <a:spLocks noGrp="1"/>
          </p:cNvSpPr>
          <p:nvPr>
            <p:ph type="sldNum" sz="quarter" idx="12"/>
          </p:nvPr>
        </p:nvSpPr>
        <p:spPr/>
        <p:txBody>
          <a:bodyPr/>
          <a:lstStyle/>
          <a:p>
            <a:pPr>
              <a:defRPr/>
            </a:pPr>
            <a:fld id="{F98D33CD-8D28-476E-A035-D34C97CFFF7F}" type="slidenum">
              <a:rPr lang="cs-CZ"/>
              <a:pPr>
                <a:defRPr/>
              </a:pPr>
              <a:t>93</a:t>
            </a:fld>
            <a:endParaRPr lang="cs-CZ" dirty="0"/>
          </a:p>
        </p:txBody>
      </p:sp>
      <p:sp>
        <p:nvSpPr>
          <p:cNvPr id="23557" name="Nadpis 1"/>
          <p:cNvSpPr>
            <a:spLocks/>
          </p:cNvSpPr>
          <p:nvPr/>
        </p:nvSpPr>
        <p:spPr bwMode="auto">
          <a:xfrm>
            <a:off x="1992313" y="333375"/>
            <a:ext cx="8229600" cy="1143000"/>
          </a:xfrm>
          <a:prstGeom prst="rect">
            <a:avLst/>
          </a:prstGeom>
          <a:noFill/>
          <a:ln w="9525">
            <a:noFill/>
            <a:miter lim="800000"/>
            <a:headEnd/>
            <a:tailEnd/>
          </a:ln>
        </p:spPr>
        <p:txBody>
          <a:bodyPr anchor="ctr"/>
          <a:lstStyle/>
          <a:p>
            <a:pPr algn="ctr"/>
            <a:endParaRPr lang="cs-CZ" sz="2800" dirty="0">
              <a:solidFill>
                <a:schemeClr val="tx2"/>
              </a:solidFill>
            </a:endParaRPr>
          </a:p>
        </p:txBody>
      </p:sp>
      <p:sp>
        <p:nvSpPr>
          <p:cNvPr id="23558" name="Nadpis 1"/>
          <p:cNvSpPr>
            <a:spLocks/>
          </p:cNvSpPr>
          <p:nvPr/>
        </p:nvSpPr>
        <p:spPr bwMode="auto">
          <a:xfrm>
            <a:off x="933586" y="699293"/>
            <a:ext cx="10025962" cy="792163"/>
          </a:xfrm>
          <a:prstGeom prst="rect">
            <a:avLst/>
          </a:prstGeom>
          <a:noFill/>
          <a:ln w="9525">
            <a:noFill/>
            <a:miter lim="800000"/>
            <a:headEnd/>
            <a:tailEnd/>
          </a:ln>
        </p:spPr>
        <p:txBody>
          <a:bodyPr anchor="ctr"/>
          <a:lstStyle/>
          <a:p>
            <a:pPr algn="just"/>
            <a:r>
              <a:rPr lang="cs-CZ" sz="4400" dirty="0">
                <a:solidFill>
                  <a:schemeClr val="tx2"/>
                </a:solidFill>
                <a:latin typeface="Calibri" pitchFamily="34" charset="0"/>
              </a:rPr>
              <a:t>Závěrečné shrnutí</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6EEA15-75AF-4191-86F0-B1458C29BD46}"/>
              </a:ext>
            </a:extLst>
          </p:cNvPr>
          <p:cNvSpPr>
            <a:spLocks noGrp="1"/>
          </p:cNvSpPr>
          <p:nvPr>
            <p:ph type="title"/>
          </p:nvPr>
        </p:nvSpPr>
        <p:spPr/>
        <p:txBody>
          <a:bodyPr/>
          <a:lstStyle/>
          <a:p>
            <a:r>
              <a:rPr lang="cs-CZ" dirty="0"/>
              <a:t>Děkuji za pozornost</a:t>
            </a:r>
          </a:p>
        </p:txBody>
      </p:sp>
      <p:sp>
        <p:nvSpPr>
          <p:cNvPr id="3" name="Zástupný text 2">
            <a:extLst>
              <a:ext uri="{FF2B5EF4-FFF2-40B4-BE49-F238E27FC236}">
                <a16:creationId xmlns:a16="http://schemas.microsoft.com/office/drawing/2014/main" id="{52DDF244-F8CB-4C5B-AF13-9972AA988E68}"/>
              </a:ext>
            </a:extLst>
          </p:cNvPr>
          <p:cNvSpPr>
            <a:spLocks noGrp="1"/>
          </p:cNvSpPr>
          <p:nvPr>
            <p:ph type="body" idx="1"/>
          </p:nvPr>
        </p:nvSpPr>
        <p:spPr/>
        <p:txBody>
          <a:bodyPr/>
          <a:lstStyle/>
          <a:p>
            <a:r>
              <a:rPr lang="cs-CZ" dirty="0"/>
              <a:t>JUDr. Hana Poláková</a:t>
            </a:r>
          </a:p>
        </p:txBody>
      </p:sp>
    </p:spTree>
    <p:extLst>
      <p:ext uri="{BB962C8B-B14F-4D97-AF65-F5344CB8AC3E}">
        <p14:creationId xmlns:p14="http://schemas.microsoft.com/office/powerpoint/2010/main" val="215812021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7083</TotalTime>
  <Words>9695</Words>
  <Application>Microsoft Office PowerPoint</Application>
  <PresentationFormat>Širokoúhlá obrazovka</PresentationFormat>
  <Paragraphs>547</Paragraphs>
  <Slides>94</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94</vt:i4>
      </vt:variant>
    </vt:vector>
  </HeadingPairs>
  <TitlesOfParts>
    <vt:vector size="100" baseType="lpstr">
      <vt:lpstr>Arial</vt:lpstr>
      <vt:lpstr>Calibri</vt:lpstr>
      <vt:lpstr>Calibri Light</vt:lpstr>
      <vt:lpstr>Times New Roman</vt:lpstr>
      <vt:lpstr>Yu Mincho</vt:lpstr>
      <vt:lpstr>Motiv Office</vt:lpstr>
      <vt:lpstr>Zákon o pedagogických pracovnících</vt:lpstr>
      <vt:lpstr>Osnova webináře</vt:lpstr>
      <vt:lpstr>Právní předpisy upravující pracovněprávní vztahy</vt:lpstr>
      <vt:lpstr>Co zákon o PP upravuje</vt:lpstr>
      <vt:lpstr>Definice pedagogického pracovníka</vt:lpstr>
      <vt:lpstr>Kdo vykonává přímou pedagogickou činnost</vt:lpstr>
      <vt:lpstr>Předpoklady pro výkon činnosti PP</vt:lpstr>
      <vt:lpstr>Předpoklady pro výkon činnosti ředitele veřejné školy</vt:lpstr>
      <vt:lpstr>Prokazování úrovně znalosti českého jazyka</vt:lpstr>
      <vt:lpstr>Bezúhonnost</vt:lpstr>
      <vt:lpstr>Prezentace aplikace PowerPoint</vt:lpstr>
      <vt:lpstr>Změna</vt:lpstr>
      <vt:lpstr>Zdravotní způsobilost</vt:lpstr>
      <vt:lpstr>Prezentace aplikace PowerPoint</vt:lpstr>
      <vt:lpstr>Prokazování předpokladů</vt:lpstr>
      <vt:lpstr>Předpoklad odborné kvalifikace</vt:lpstr>
      <vt:lpstr>§ 6 – Učitel MŠ</vt:lpstr>
      <vt:lpstr> § 6 – učitel MŠ ve třídě pro děti se SVP</vt:lpstr>
      <vt:lpstr>§ 7 – učitel 1. stupně ZŠ</vt:lpstr>
      <vt:lpstr>§ 7 – učitel 1. stupně ZŠ</vt:lpstr>
      <vt:lpstr>§ 7 učitel 1. stupně ZŠ – žáci se SVP</vt:lpstr>
      <vt:lpstr>§ 7a - Společné způsoby získání odborné kvalifikace učitele druhého stupně základní školy a učitele všeobecně-vzdělávacích předmětů střední školy</vt:lpstr>
      <vt:lpstr>§ 8 – učitel 2. st. ZŠ pro žáky se SVP</vt:lpstr>
      <vt:lpstr>§ 8 – učitel 2. st. ZŠ pro žáky se SVP</vt:lpstr>
      <vt:lpstr>Učitel 2. stupně ZŠ</vt:lpstr>
      <vt:lpstr>§ 9 – učitel odborných předmětů SŠ</vt:lpstr>
      <vt:lpstr>Učitel praktického vyučování na SŠ</vt:lpstr>
      <vt:lpstr>Učitel odborného výcviku</vt:lpstr>
      <vt:lpstr>§ 9 odst. 4 a 5 – zdravotnické obory vzdělání</vt:lpstr>
      <vt:lpstr>Učitel SŠ s žáky se SVP</vt:lpstr>
      <vt:lpstr>Učitel SŠ</vt:lpstr>
      <vt:lpstr>§ 9a Uznání odborné kvalifikace</vt:lpstr>
      <vt:lpstr>§ 10 – Učitel odborných uměleckých předmětů v ZUŠ, SŠ a konzervatoři</vt:lpstr>
      <vt:lpstr>§ 10 – Učitel odborných uměleckých předmětů v ZUŠ, SŠ a konzervatoři</vt:lpstr>
      <vt:lpstr>§ 10 – Učitel odborných uměleckých předmětů v ZUŠ, SŠ a konzervatoři</vt:lpstr>
      <vt:lpstr>§ 10 – Učitel odborných uměleckých předmětů v ZUŠ, SŠ a konzervatoři</vt:lpstr>
      <vt:lpstr>§ 12 – Učitel v JŠ s právem státní jazykové zkoušky</vt:lpstr>
      <vt:lpstr>§ 14 učitel náboženství</vt:lpstr>
      <vt:lpstr>§ 16 - Vychovatel</vt:lpstr>
      <vt:lpstr>Vychovatel (děti, žáci se SVP) </vt:lpstr>
      <vt:lpstr>§17 - Pedagog volného času komplexní činnost</vt:lpstr>
      <vt:lpstr>Pedagog volného času – střediska volného času</vt:lpstr>
      <vt:lpstr>Pedagog volného času</vt:lpstr>
      <vt:lpstr>§ 18 – Speciální pedagog</vt:lpstr>
      <vt:lpstr>§ 18a – Školský logoped</vt:lpstr>
      <vt:lpstr>§ 20/1 – Asistent pedagoga</vt:lpstr>
      <vt:lpstr>§ 20/2 – Asistent pedagoga</vt:lpstr>
      <vt:lpstr>§ 21 - Trenér</vt:lpstr>
      <vt:lpstr>§ 22 – Společná ustanovení ke kvalifikaci</vt:lpstr>
      <vt:lpstr>Prezentace aplikace PowerPoint</vt:lpstr>
      <vt:lpstr>Prezentace aplikace PowerPoint</vt:lpstr>
      <vt:lpstr>Prezentace aplikace PowerPoint</vt:lpstr>
      <vt:lpstr>Rodilí mluvčí; kdo plní odbornou kvalifikaci</vt:lpstr>
      <vt:lpstr>Zaměstnávání nekvalifikovaných PP</vt:lpstr>
      <vt:lpstr>Pracovní doba pedagogických pracovníků</vt:lpstr>
      <vt:lpstr>Povinnost být na pracovišti</vt:lpstr>
      <vt:lpstr>Výkon činností souvisejících</vt:lpstr>
      <vt:lpstr>Příklady činností souvisejících</vt:lpstr>
      <vt:lpstr>Příklady činností souvisejících</vt:lpstr>
      <vt:lpstr>Evidence odpracované doby</vt:lpstr>
      <vt:lpstr>Rozsah přímé pedagogické činnosti</vt:lpstr>
      <vt:lpstr>Přespočetné hodiny - § 23 odst. 4</vt:lpstr>
      <vt:lpstr>Bude proplacena přespočetná hodina</vt:lpstr>
      <vt:lpstr>Pozor na překážky v práci</vt:lpstr>
      <vt:lpstr>Pracovní poměr na dobu určitou PP</vt:lpstr>
      <vt:lpstr>§ 39 ZP</vt:lpstr>
      <vt:lpstr>§ 23a odst. 2 ZPP</vt:lpstr>
      <vt:lpstr>§ 23 odst. 3 ZPP</vt:lpstr>
      <vt:lpstr>§ 23a odst. 3 ZPP</vt:lpstr>
      <vt:lpstr>§ 39 odst. 4 ZP</vt:lpstr>
      <vt:lpstr>§ 23a odst. 5 ZPP</vt:lpstr>
      <vt:lpstr>§ 39 odst. 5 ZP</vt:lpstr>
      <vt:lpstr>Prezentace aplikace PowerPoint</vt:lpstr>
      <vt:lpstr>Schválená změna</vt:lpstr>
      <vt:lpstr>Další vzdělávání pedagogických pracovníků</vt:lpstr>
      <vt:lpstr>Volno na samostudium</vt:lpstr>
      <vt:lpstr>Schválená změna – volno na samostudium</vt:lpstr>
      <vt:lpstr>Nový § 24a – Adaptační období učitele</vt:lpstr>
      <vt:lpstr>§ 24b – Uvádějící učitel</vt:lpstr>
      <vt:lpstr>§ 24c – Provázející učitel</vt:lpstr>
      <vt:lpstr>§ 24d – Třídní učitel</vt:lpstr>
      <vt:lpstr>Přechodná ustanovení</vt:lpstr>
      <vt:lpstr>Přechodná ustanovení</vt:lpstr>
      <vt:lpstr>Novela školského zákona</vt:lpstr>
      <vt:lpstr>Práva pedagogických pracovníků §22a</vt:lpstr>
      <vt:lpstr>Úplata za vzdělávání - § 123 odst. 4</vt:lpstr>
      <vt:lpstr>Připravované novely vyhlášek 14/2005 Sb., a 74/2005 Sb.</vt:lpstr>
      <vt:lpstr>Omezení, přerušení provozu MŠ</vt:lpstr>
      <vt:lpstr>Osvobození od úplaty za vzdělávání</vt:lpstr>
      <vt:lpstr>Stanovení výše úplaty ve školním klubu</vt:lpstr>
      <vt:lpstr>Stanovení výše úplaty ve školní družině</vt:lpstr>
      <vt:lpstr>Financování přímých výdajů na vzdělávání – 161c</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o pedagogických pracovnících</dc:title>
  <dc:creator>Hana Poláková</dc:creator>
  <cp:lastModifiedBy>Dobrovolská Veronika</cp:lastModifiedBy>
  <cp:revision>12</cp:revision>
  <dcterms:created xsi:type="dcterms:W3CDTF">2021-02-25T05:45:19Z</dcterms:created>
  <dcterms:modified xsi:type="dcterms:W3CDTF">2023-08-30T13:34:07Z</dcterms:modified>
</cp:coreProperties>
</file>