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2" r:id="rId2"/>
    <p:sldId id="307" r:id="rId3"/>
    <p:sldId id="273" r:id="rId4"/>
    <p:sldId id="323" r:id="rId5"/>
    <p:sldId id="326" r:id="rId6"/>
    <p:sldId id="310" r:id="rId7"/>
    <p:sldId id="311" r:id="rId8"/>
    <p:sldId id="312" r:id="rId9"/>
    <p:sldId id="322" r:id="rId10"/>
    <p:sldId id="321" r:id="rId11"/>
    <p:sldId id="317" r:id="rId12"/>
    <p:sldId id="318" r:id="rId13"/>
    <p:sldId id="303" r:id="rId1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14.02.2023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461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základě Postupů projektu MAP III OP VVV -  Metodiky tvorby místních akčních plánů v oblasti vzdělávání, je nutné aktualizovat a schválit veškeré dokumenty viz. program ŘV: schvalování dokumentace MAP III ORP Otrokovice.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05361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 rámci aktivit projektu budeme realizovat setkání na určité, spolu pořadatelskou školou zvolené, téma na jednotlivých školách ORP Otrokovice. Pozvání budete nejen vy, ale všichni pedagogové. Pokud bude vybrané téma korespondovat s náplní některé PS, bude se setkání brát jako realizace PS. V takovém případě se předem dohodneme na zpracování drobného výstupu </a:t>
            </a:r>
            <a:r>
              <a:rPr lang="cs-CZ" dirty="0">
                <a:latin typeface="+mj-lt"/>
              </a:rPr>
              <a:t>(např. zápis s doporučením dalšího využití dobré praxe v </a:t>
            </a:r>
            <a:r>
              <a:rPr lang="cs-CZ" dirty="0" err="1">
                <a:latin typeface="+mj-lt"/>
              </a:rPr>
              <a:t>MAPu</a:t>
            </a:r>
            <a:r>
              <a:rPr lang="cs-CZ" dirty="0">
                <a:latin typeface="+mj-lt"/>
              </a:rPr>
              <a:t> IV;)</a:t>
            </a:r>
          </a:p>
          <a:p>
            <a:endParaRPr lang="cs-CZ" dirty="0"/>
          </a:p>
          <a:p>
            <a:r>
              <a:rPr lang="cs-CZ" dirty="0"/>
              <a:t>Říct, že poslední setkání bude opět společné.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95742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noProof="0" smtClean="0"/>
              <a:t>10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5761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97065" y="1399736"/>
            <a:ext cx="10468864" cy="1828800"/>
          </a:xfrm>
        </p:spPr>
        <p:txBody>
          <a:bodyPr rtlCol="0">
            <a:normAutofit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SPOLEČNÉ SETKÁNÍ PRACOVNÍCH SKUPIN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07136" y="3629465"/>
            <a:ext cx="10472928" cy="1752600"/>
          </a:xfrm>
        </p:spPr>
        <p:txBody>
          <a:bodyPr rtlCol="0">
            <a:norm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16. </a:t>
            </a:r>
            <a:r>
              <a:rPr lang="cs-CZ" altLang="cs-CZ">
                <a:latin typeface="Arial" panose="020B0604020202020204" pitchFamily="34" charset="0"/>
              </a:rPr>
              <a:t>1</a:t>
            </a:r>
            <a:r>
              <a:rPr lang="cs-CZ" altLang="cs-CZ" dirty="0">
                <a:latin typeface="Arial" panose="020B0604020202020204" pitchFamily="34" charset="0"/>
              </a:rPr>
              <a:t>0</a:t>
            </a:r>
            <a:r>
              <a:rPr lang="cs-CZ" altLang="cs-CZ">
                <a:latin typeface="Arial" panose="020B0604020202020204" pitchFamily="34" charset="0"/>
              </a:rPr>
              <a:t>. </a:t>
            </a:r>
            <a:r>
              <a:rPr lang="cs-CZ" altLang="cs-CZ" dirty="0">
                <a:latin typeface="Arial" panose="020B0604020202020204" pitchFamily="34" charset="0"/>
              </a:rPr>
              <a:t>2023 od 14 -16 hod</a:t>
            </a:r>
          </a:p>
          <a:p>
            <a:pPr algn="l"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Otrokovická BESEDA, bar I. patro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AF3A3-FCB0-1243-9CE2-F40EBDFF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0070C0"/>
                </a:solidFill>
              </a:rPr>
              <a:t>Náplň pracovních skupin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07D355-48C1-15E7-F347-0A68AF97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302"/>
            <a:ext cx="10972800" cy="438912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+mj-lt"/>
              </a:rPr>
              <a:t>Aktualizace dokumentace MAP:</a:t>
            </a:r>
          </a:p>
          <a:p>
            <a:pPr lvl="1"/>
            <a:r>
              <a:rPr lang="cs-CZ" dirty="0">
                <a:latin typeface="+mj-lt"/>
              </a:rPr>
              <a:t>Strategické části</a:t>
            </a:r>
          </a:p>
          <a:p>
            <a:pPr lvl="1"/>
            <a:r>
              <a:rPr lang="cs-CZ" dirty="0">
                <a:latin typeface="+mj-lt"/>
              </a:rPr>
              <a:t>Analytické části</a:t>
            </a:r>
          </a:p>
          <a:p>
            <a:pPr lvl="1"/>
            <a:r>
              <a:rPr lang="cs-CZ" dirty="0">
                <a:latin typeface="+mj-lt"/>
              </a:rPr>
              <a:t>Akčních plánů</a:t>
            </a:r>
          </a:p>
          <a:p>
            <a:pPr lvl="1"/>
            <a:endParaRPr lang="cs-CZ" dirty="0">
              <a:latin typeface="+mj-lt"/>
            </a:endParaRPr>
          </a:p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Výměna zkušeností a odborných znalostí, které vedou k rozvoji dané oblasti a k rozvoji potenciálu každého žáka.</a:t>
            </a:r>
          </a:p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Řešit, jak začlenit oblast digitální gramotnosti do výuky.</a:t>
            </a:r>
          </a:p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Spolupracovat s leadery/experty.</a:t>
            </a:r>
          </a:p>
          <a:p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Přinášet návrhy na implementační aktivity do projektu MAP IV.</a:t>
            </a:r>
          </a:p>
        </p:txBody>
      </p:sp>
    </p:spTree>
    <p:extLst>
      <p:ext uri="{BB962C8B-B14F-4D97-AF65-F5344CB8AC3E}">
        <p14:creationId xmlns:p14="http://schemas.microsoft.com/office/powerpoint/2010/main" val="300083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44316-E494-0360-4E88-B7DE46F7B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484" y="898029"/>
            <a:ext cx="10972800" cy="659353"/>
          </a:xfrm>
        </p:spPr>
        <p:txBody>
          <a:bodyPr>
            <a:normAutofit fontScale="90000"/>
          </a:bodyPr>
          <a:lstStyle/>
          <a:p>
            <a:r>
              <a:rPr lang="cs-CZ" sz="4500" dirty="0">
                <a:solidFill>
                  <a:srgbClr val="0070C0"/>
                </a:solidFill>
              </a:rPr>
              <a:t>Povinné výstupy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9600FA-8547-944A-4063-FCBFD1497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967" y="1755003"/>
            <a:ext cx="5386917" cy="659352"/>
          </a:xfrm>
        </p:spPr>
        <p:txBody>
          <a:bodyPr/>
          <a:lstStyle/>
          <a:p>
            <a:r>
              <a:rPr lang="cs-CZ" sz="2400" b="0" i="0" u="none" strike="noStrike" baseline="0" dirty="0">
                <a:solidFill>
                  <a:srgbClr val="404040"/>
                </a:solidFill>
                <a:latin typeface="+mj-lt"/>
              </a:rPr>
              <a:t>Velké výstupy 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F133E7-9DE8-9457-040D-5D1FE7FC9C5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07483" y="2150244"/>
            <a:ext cx="5386917" cy="3845720"/>
          </a:xfrm>
        </p:spPr>
        <p:txBody>
          <a:bodyPr>
            <a:normAutofit fontScale="92500" lnSpcReduction="20000"/>
          </a:bodyPr>
          <a:lstStyle/>
          <a:p>
            <a:r>
              <a:rPr lang="pl-PL" sz="1900" b="0" i="0" u="none" strike="noStrike" baseline="0" dirty="0">
                <a:solidFill>
                  <a:srgbClr val="404040"/>
                </a:solidFill>
                <a:latin typeface="+mj-lt"/>
              </a:rPr>
              <a:t>Strategický rámec do roku 2025+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Akční plány 2023, 2024 a 2025+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Závěrečná evaluační zpráva 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D989E3-6D93-916C-54A4-65CBB69EE02C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6096000" y="1755003"/>
            <a:ext cx="5389033" cy="654843"/>
          </a:xfrm>
        </p:spPr>
        <p:txBody>
          <a:bodyPr/>
          <a:lstStyle/>
          <a:p>
            <a:r>
              <a:rPr lang="cs-CZ" sz="2400" b="0" i="0" u="none" strike="noStrike" baseline="0" dirty="0">
                <a:solidFill>
                  <a:srgbClr val="404040"/>
                </a:solidFill>
                <a:latin typeface="+mj-lt"/>
              </a:rPr>
              <a:t>Dílčí výstupy 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C140D8-CBEB-F46E-3651-99E2ECAA3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44683" y="2100180"/>
            <a:ext cx="5389033" cy="4589755"/>
          </a:xfrm>
        </p:spPr>
        <p:txBody>
          <a:bodyPr>
            <a:normAutofit fontScale="92500" lnSpcReduction="20000"/>
          </a:bodyPr>
          <a:lstStyle/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Aktualizované složení ŘV MAP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Aktualizovaný Status a Jednací řád ŘV MP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Aktualizovaný seznam PS a jejich členů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Aktualizovaná organizační struktura schválená ŘV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Aktualizovaná identifikace dotčené veřejnosti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Aktualizovaný komunikační plán </a:t>
            </a:r>
          </a:p>
          <a:p>
            <a:pPr marL="0" indent="0">
              <a:buNone/>
            </a:pPr>
            <a:endParaRPr lang="cs-CZ" sz="19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Seznam místních lídrů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Návrhy aktivit spolupráce nastavující rovné příležitosti a podmínky ke vzdělávání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Aktualizovaná analytická část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Aktualizovaná strategická část + dohoda o prioritách </a:t>
            </a:r>
          </a:p>
          <a:p>
            <a:r>
              <a:rPr lang="cs-CZ" sz="1900" b="0" i="0" u="none" strike="noStrike" baseline="0" dirty="0">
                <a:solidFill>
                  <a:srgbClr val="404040"/>
                </a:solidFill>
                <a:latin typeface="+mj-lt"/>
              </a:rPr>
              <a:t>Realizovaná spolupráce s KAP </a:t>
            </a:r>
          </a:p>
          <a:p>
            <a:r>
              <a:rPr lang="pl-PL" sz="1900" b="0" i="0" u="none" strike="noStrike" baseline="0" dirty="0">
                <a:solidFill>
                  <a:srgbClr val="404040"/>
                </a:solidFill>
                <a:latin typeface="+mj-lt"/>
              </a:rPr>
              <a:t>Realizovaná spolupráce s projektem SRP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23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E8BBE-9365-A79F-3D09-BEC8B8418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F0FF90-D474-8D85-8CE9-7371E131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cs-CZ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400" b="0" i="0" u="none" strike="noStrike" baseline="0" dirty="0">
                <a:solidFill>
                  <a:srgbClr val="404040"/>
                </a:solidFill>
                <a:latin typeface="+mj-lt"/>
              </a:rPr>
              <a:t>Bez projektů, které realizovalo město Otrokovice v partnerství se školami a obcemi, by získané finanční prostředky pro školy byly výrazně nižší. </a:t>
            </a:r>
          </a:p>
          <a:p>
            <a:pPr marL="0" indent="0" algn="ctr">
              <a:buNone/>
            </a:pPr>
            <a:endParaRPr lang="cs-CZ" sz="24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400" b="0" i="0" u="none" strike="noStrike" baseline="0" dirty="0">
                <a:solidFill>
                  <a:srgbClr val="404040"/>
                </a:solidFill>
                <a:latin typeface="+mj-lt"/>
              </a:rPr>
              <a:t>MAP III je vstupní bránou do implementačního projektu MAP IV. 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969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EC0DC-1FAC-6FA3-9674-325E3C010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994" y="2066544"/>
            <a:ext cx="10363200" cy="1362456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0758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75628" y="2864403"/>
            <a:ext cx="10468864" cy="1828800"/>
          </a:xfrm>
        </p:spPr>
        <p:txBody>
          <a:bodyPr rtlCol="0">
            <a:normAutofit fontScale="90000"/>
          </a:bodyPr>
          <a:lstStyle/>
          <a:p>
            <a:pPr algn="ctr" rtl="0">
              <a:lnSpc>
                <a:spcPct val="150000"/>
              </a:lnSpc>
            </a:pPr>
            <a:r>
              <a:rPr lang="cs-CZ" sz="3600" dirty="0"/>
              <a:t>VÍTÁME VÁS </a:t>
            </a:r>
            <a:br>
              <a:rPr lang="cs-CZ" sz="3600" dirty="0"/>
            </a:br>
            <a:r>
              <a:rPr lang="cs-CZ" sz="3600" dirty="0"/>
              <a:t>NA DRUHÉM SPOLEČNÉM SETKÁNÍ PRACOVNÍCH SKUPIN</a:t>
            </a:r>
            <a:br>
              <a:rPr lang="cs-CZ" sz="3600" dirty="0"/>
            </a:br>
            <a:r>
              <a:rPr lang="cs-CZ" sz="3600" dirty="0"/>
              <a:t>PROJEKTU MAP III ORP OTROKOVICE</a:t>
            </a: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944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7C8E4-E627-B919-ACA5-8A8EEA11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900" dirty="0">
                <a:solidFill>
                  <a:schemeClr val="bg2">
                    <a:lumMod val="50000"/>
                  </a:schemeClr>
                </a:solidFill>
              </a:rPr>
              <a:t>PROGRAM</a:t>
            </a:r>
            <a:endParaRPr lang="cs-CZ" sz="49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D871B0-3D8D-70CF-83B4-AB1AB7B0F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4975"/>
            <a:ext cx="10972800" cy="438912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cs-CZ" altLang="cs-CZ" dirty="0"/>
          </a:p>
          <a:p>
            <a:r>
              <a:rPr lang="cs-CZ" altLang="cs-CZ" dirty="0"/>
              <a:t>Základní informace o činnosti projektu MAP III  ORP Otrokovice</a:t>
            </a:r>
          </a:p>
          <a:p>
            <a:r>
              <a:rPr lang="cs-CZ" altLang="cs-CZ" dirty="0"/>
              <a:t>Aktualizace dokumentace MAP </a:t>
            </a:r>
          </a:p>
          <a:p>
            <a:r>
              <a:rPr lang="cs-CZ" altLang="cs-CZ" dirty="0"/>
              <a:t>Předávání informací napříč skupinami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48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E5F32-0C51-9C41-6C68-13E21480D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052" y="2314136"/>
            <a:ext cx="10468864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0" dirty="0">
                <a:solidFill>
                  <a:schemeClr val="bg2">
                    <a:lumMod val="50000"/>
                  </a:schemeClr>
                </a:solidFill>
              </a:rPr>
              <a:t>Základní informace o projektu MAP III ORP Otrokovice</a:t>
            </a:r>
            <a:br>
              <a:rPr lang="cs-CZ" sz="6000" b="0" dirty="0">
                <a:solidFill>
                  <a:schemeClr val="bg2">
                    <a:lumMod val="50000"/>
                  </a:schemeClr>
                </a:solidFill>
              </a:rPr>
            </a:br>
            <a:endParaRPr lang="cs-CZ" b="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C60869-4EFA-AA1D-3FE2-3A2F233855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81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E3BB4-B100-E73C-D31B-80A9A122B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Aktualizace dokumentace MAP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BA134-44E7-D4C4-7CE2-DC977CDC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65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492E8-F5FB-6AD3-8A6F-4DE656BE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77" y="1238510"/>
            <a:ext cx="10787649" cy="1143000"/>
          </a:xfrm>
        </p:spPr>
        <p:txBody>
          <a:bodyPr>
            <a:normAutofit fontScale="90000"/>
          </a:bodyPr>
          <a:lstStyle/>
          <a:p>
            <a:r>
              <a:rPr lang="cs-CZ" sz="4900" dirty="0">
                <a:solidFill>
                  <a:srgbClr val="0070C0"/>
                </a:solidFill>
                <a:latin typeface="+mj-lt"/>
              </a:rPr>
              <a:t>Strategický dokument</a:t>
            </a:r>
            <a:br>
              <a:rPr lang="cs-CZ" sz="5400" dirty="0">
                <a:solidFill>
                  <a:srgbClr val="000000"/>
                </a:solidFill>
                <a:latin typeface="+mj-lt"/>
              </a:rPr>
            </a:b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33A8F1A-783B-865B-F215-72B92599E3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804" t="12941" r="40380" b="6738"/>
          <a:stretch/>
        </p:blipFill>
        <p:spPr bwMode="auto">
          <a:xfrm>
            <a:off x="4143398" y="1697254"/>
            <a:ext cx="3748405" cy="51607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214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F3115-B35B-73D0-B22B-A75F2C5F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12814"/>
            <a:ext cx="10972800" cy="1172385"/>
          </a:xfrm>
        </p:spPr>
        <p:txBody>
          <a:bodyPr>
            <a:noAutofit/>
          </a:bodyPr>
          <a:lstStyle/>
          <a:p>
            <a:r>
              <a:rPr lang="cs-CZ" sz="4500" dirty="0">
                <a:solidFill>
                  <a:schemeClr val="bg2">
                    <a:lumMod val="50000"/>
                  </a:schemeClr>
                </a:solidFill>
              </a:rPr>
              <a:t>Krátké představení projektu </a:t>
            </a:r>
            <a:br>
              <a:rPr lang="cs-CZ" sz="45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sz="4500" dirty="0">
                <a:solidFill>
                  <a:schemeClr val="bg2">
                    <a:lumMod val="50000"/>
                  </a:schemeClr>
                </a:solidFill>
              </a:rPr>
              <a:t>MAP III ORP Otrokovice</a:t>
            </a:r>
            <a:endParaRPr lang="cs-CZ" sz="4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9F6B2D-AFF0-882B-A35E-7B362F220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17831"/>
            <a:ext cx="10972800" cy="3918751"/>
          </a:xfrm>
        </p:spPr>
        <p:txBody>
          <a:bodyPr>
            <a:normAutofit lnSpcReduction="10000"/>
          </a:bodyPr>
          <a:lstStyle/>
          <a:p>
            <a:r>
              <a:rPr lang="cs-CZ" sz="2400" b="0" i="0" u="none" strike="noStrike" baseline="0" dirty="0">
                <a:latin typeface="+mj-lt"/>
              </a:rPr>
              <a:t>Projekt MAP III je přechodem mezi programovými obdobími </a:t>
            </a:r>
            <a:br>
              <a:rPr lang="cs-CZ" sz="2400" b="0" i="0" u="none" strike="noStrike" baseline="0" dirty="0">
                <a:latin typeface="+mj-lt"/>
              </a:rPr>
            </a:br>
            <a:r>
              <a:rPr lang="cs-CZ" sz="2400" b="0" i="0" u="none" strike="noStrike" baseline="0" dirty="0">
                <a:latin typeface="+mj-lt"/>
              </a:rPr>
              <a:t>a přípravou pro implementační aktivity MAP IV. </a:t>
            </a:r>
          </a:p>
          <a:p>
            <a:r>
              <a:rPr lang="cs-CZ" sz="2400" b="0" i="0" u="none" strike="noStrike" baseline="0" dirty="0">
                <a:latin typeface="+mj-lt"/>
              </a:rPr>
              <a:t>Smyslem MAP je naplánovat užitečné lokální aktivity financované </a:t>
            </a:r>
            <a:br>
              <a:rPr lang="cs-CZ" sz="2400" b="0" i="0" u="none" strike="noStrike" baseline="0" dirty="0">
                <a:latin typeface="+mj-lt"/>
              </a:rPr>
            </a:br>
            <a:r>
              <a:rPr lang="cs-CZ" sz="2400" b="0" i="0" u="none" strike="noStrike" baseline="0" dirty="0">
                <a:latin typeface="+mj-lt"/>
              </a:rPr>
              <a:t>z nejrůznějších finančních zdrojů (IROP, OP JAK a dalších). </a:t>
            </a:r>
          </a:p>
          <a:p>
            <a:r>
              <a:rPr lang="cs-CZ" sz="2400" b="0" i="0" u="none" strike="noStrike" baseline="0" dirty="0">
                <a:latin typeface="+mj-lt"/>
              </a:rPr>
              <a:t>MŠMT uvádí, že bude dle MAP plánovat výzvy v OP JAK, včetně nastavení „šablon“. </a:t>
            </a:r>
          </a:p>
          <a:p>
            <a:r>
              <a:rPr lang="cs-CZ" sz="2400" b="0" i="0" u="none" strike="noStrike" baseline="0" dirty="0">
                <a:latin typeface="+mj-lt"/>
              </a:rPr>
              <a:t>Koordinace podpory z IROP – prokázání souladu se strategickým rámcem. </a:t>
            </a:r>
          </a:p>
          <a:p>
            <a:r>
              <a:rPr lang="cs-CZ" sz="2400" b="0" i="0" u="none" strike="noStrike" baseline="0" dirty="0">
                <a:latin typeface="+mj-lt"/>
              </a:rPr>
              <a:t>Aktualizace Strategického dokumentu MAP III ORP Otrokovice </a:t>
            </a:r>
            <a:br>
              <a:rPr lang="cs-CZ" sz="2400" b="0" i="0" u="none" strike="noStrike" baseline="0" dirty="0">
                <a:latin typeface="+mj-lt"/>
              </a:rPr>
            </a:br>
            <a:r>
              <a:rPr lang="cs-CZ" sz="2400" b="0" i="0" u="none" strike="noStrike" baseline="0" dirty="0">
                <a:latin typeface="+mj-lt"/>
              </a:rPr>
              <a:t>a propojení se strategií města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34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1A03D-BCAB-045A-DFE4-D58C4A56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dirty="0">
                <a:solidFill>
                  <a:srgbClr val="0070C0"/>
                </a:solidFill>
              </a:rPr>
              <a:t>Finanční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5DBBF-6EC3-46AE-1CE0-A4A19FC34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27366"/>
            <a:ext cx="10972800" cy="438912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Celková částka dotace: 1802 483,90 Kč</a:t>
            </a:r>
          </a:p>
          <a:p>
            <a:pPr lvl="1"/>
            <a:r>
              <a:rPr lang="cs-CZ" sz="2200" dirty="0">
                <a:latin typeface="+mj-lt"/>
              </a:rPr>
              <a:t>Přímé náklady: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1 287 488, 50 Kč</a:t>
            </a:r>
            <a:endParaRPr lang="cs-CZ" sz="2200" dirty="0">
              <a:latin typeface="+mj-lt"/>
            </a:endParaRPr>
          </a:p>
          <a:p>
            <a:pPr lvl="1"/>
            <a:r>
              <a:rPr lang="cs-CZ" sz="2200" dirty="0">
                <a:latin typeface="+mj-lt"/>
              </a:rPr>
              <a:t>Paušál: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514 995,40 Kč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Finanční spoluúčast: 90 124,20 Kč</a:t>
            </a:r>
          </a:p>
        </p:txBody>
      </p:sp>
    </p:spTree>
    <p:extLst>
      <p:ext uri="{BB962C8B-B14F-4D97-AF65-F5344CB8AC3E}">
        <p14:creationId xmlns:p14="http://schemas.microsoft.com/office/powerpoint/2010/main" val="395816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AF3A3-FCB0-1243-9CE2-F40EBDFF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0070C0"/>
                </a:solidFill>
              </a:rPr>
              <a:t>Setkávání pracovních skupin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07D355-48C1-15E7-F347-0A68AF97E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302"/>
            <a:ext cx="10972800" cy="4591678"/>
          </a:xfrm>
        </p:spPr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Další pracovní setkání budou realizována od února 2023</a:t>
            </a:r>
          </a:p>
          <a:p>
            <a:pPr lvl="1"/>
            <a:r>
              <a:rPr lang="cs-CZ" dirty="0">
                <a:latin typeface="+mj-lt"/>
              </a:rPr>
              <a:t>Tři setkání se uskuteční v tomto školním roce, zbylé dvě v následujícím školním roce.</a:t>
            </a:r>
          </a:p>
          <a:p>
            <a:r>
              <a:rPr lang="cs-CZ" dirty="0">
                <a:latin typeface="+mj-lt"/>
              </a:rPr>
              <a:t>Vždy Vám bude předem zaslána pozvánka</a:t>
            </a:r>
          </a:p>
          <a:p>
            <a:r>
              <a:rPr lang="cs-CZ" dirty="0">
                <a:latin typeface="+mj-lt"/>
              </a:rPr>
              <a:t>Vzhledem k nízkému počtu účastníků prosíme o včasnou omluvu neúčasti (bude dohodnut nový termín).</a:t>
            </a:r>
          </a:p>
          <a:p>
            <a:r>
              <a:rPr lang="cs-CZ" dirty="0">
                <a:latin typeface="+mj-lt"/>
              </a:rPr>
              <a:t>Setkání proběhnou na MěÚ Otrokovice (ev. na škole)</a:t>
            </a:r>
          </a:p>
          <a:p>
            <a:r>
              <a:rPr lang="cs-CZ" dirty="0">
                <a:latin typeface="+mj-lt"/>
              </a:rPr>
              <a:t>Časová dotace 50 h/projekt/osoba (tj. 10 h/setkání)</a:t>
            </a:r>
          </a:p>
          <a:p>
            <a:r>
              <a:rPr lang="cs-CZ" dirty="0">
                <a:latin typeface="+mj-lt"/>
              </a:rPr>
              <a:t>Zpracovávat výkazy práce</a:t>
            </a:r>
          </a:p>
        </p:txBody>
      </p:sp>
    </p:spTree>
    <p:extLst>
      <p:ext uri="{BB962C8B-B14F-4D97-AF65-F5344CB8AC3E}">
        <p14:creationId xmlns:p14="http://schemas.microsoft.com/office/powerpoint/2010/main" val="110967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1722</TotalTime>
  <Words>617</Words>
  <Application>Microsoft Office PowerPoint</Application>
  <PresentationFormat>Širokoúhlá obrazovka</PresentationFormat>
  <Paragraphs>78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Palatino Linotype</vt:lpstr>
      <vt:lpstr>Wingdings 2</vt:lpstr>
      <vt:lpstr>Prezentace týkající se debaty</vt:lpstr>
      <vt:lpstr>POZVÁNKA  NA SPOLEČNÉ SETKÁNÍ PRACOVNÍCH SKUPIN  PROJEKTU MAP  III ORP OTROKOVICE</vt:lpstr>
      <vt:lpstr>VÍTÁME VÁS  NA DRUHÉM SPOLEČNÉM SETKÁNÍ PRACOVNÍCH SKUPIN PROJEKTU MAP III ORP OTROKOVICE</vt:lpstr>
      <vt:lpstr>PROGRAM</vt:lpstr>
      <vt:lpstr>Základní informace o projektu MAP III ORP Otrokovice </vt:lpstr>
      <vt:lpstr>Aktualizace dokumentace MAP  </vt:lpstr>
      <vt:lpstr>Strategický dokument </vt:lpstr>
      <vt:lpstr>Krátké představení projektu  MAP III ORP Otrokovice</vt:lpstr>
      <vt:lpstr>Finanční rozpočet</vt:lpstr>
      <vt:lpstr>Setkávání pracovních skupin</vt:lpstr>
      <vt:lpstr>Náplň pracovních skupin</vt:lpstr>
      <vt:lpstr>Povinné výstupy</vt:lpstr>
      <vt:lpstr>Prezentace aplikace PowerPoint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50</cp:revision>
  <dcterms:created xsi:type="dcterms:W3CDTF">2022-10-04T06:53:56Z</dcterms:created>
  <dcterms:modified xsi:type="dcterms:W3CDTF">2023-02-14T08:48:43Z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